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media/image13.png" ContentType="image/png"/>
  <Override PartName="/ppt/media/image12.png" ContentType="image/png"/>
  <Override PartName="/ppt/media/image11.png" ContentType="image/png"/>
  <Override PartName="/ppt/media/image10.png" ContentType="image/png"/>
  <Override PartName="/ppt/media/image9.png" ContentType="image/png"/>
  <Override PartName="/ppt/media/image8.png" ContentType="image/png"/>
  <Override PartName="/ppt/media/image7.png" ContentType="image/png"/>
  <Override PartName="/ppt/media/image6.jpeg" ContentType="image/jpeg"/>
  <Override PartName="/ppt/media/image4.jpeg" ContentType="image/jpeg"/>
  <Override PartName="/ppt/media/image5.jpeg" ContentType="image/jpeg"/>
  <Override PartName="/ppt/media/image3.png" ContentType="image/png"/>
  <Override PartName="/ppt/media/image2.png" ContentType="image/png"/>
  <Override PartName="/ppt/media/image1.png" ContentType="image/png"/>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9"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30"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3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4"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5"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7" name="PlaceHolder 2"/>
          <p:cNvSpPr>
            <a:spLocks noGrp="1"/>
          </p:cNvSpPr>
          <p:nvPr>
            <p:ph type="body"/>
          </p:nvPr>
        </p:nvSpPr>
        <p:spPr>
          <a:xfrm>
            <a:off x="457200" y="1604520"/>
            <a:ext cx="8229240" cy="3976920"/>
          </a:xfrm>
          <a:prstGeom prst="rect">
            <a:avLst/>
          </a:prstGeom>
        </p:spPr>
        <p:txBody>
          <a:bodyPr lIns="0" rIns="0" tIns="0" bIns="0"/>
          <a:p>
            <a:endParaRPr/>
          </a:p>
        </p:txBody>
      </p:sp>
      <p:sp>
        <p:nvSpPr>
          <p:cNvPr id="38" name="PlaceHolder 3"/>
          <p:cNvSpPr>
            <a:spLocks noGrp="1"/>
          </p:cNvSpPr>
          <p:nvPr>
            <p:ph type="body"/>
          </p:nvPr>
        </p:nvSpPr>
        <p:spPr>
          <a:xfrm>
            <a:off x="457200" y="1604520"/>
            <a:ext cx="8229240" cy="3976920"/>
          </a:xfrm>
          <a:prstGeom prst="rect">
            <a:avLst/>
          </a:prstGeom>
        </p:spPr>
        <p:txBody>
          <a:bodyPr lIns="0" rIns="0" tIns="0" bIns="0"/>
          <a:p>
            <a:endParaRPr/>
          </a:p>
        </p:txBody>
      </p:sp>
      <p:pic>
        <p:nvPicPr>
          <p:cNvPr id="39" name="" descr=""/>
          <p:cNvPicPr/>
          <p:nvPr/>
        </p:nvPicPr>
        <p:blipFill>
          <a:blip r:embed="rId2"/>
          <a:stretch>
            <a:fillRect/>
          </a:stretch>
        </p:blipFill>
        <p:spPr>
          <a:xfrm>
            <a:off x="2079360" y="1604160"/>
            <a:ext cx="4984200" cy="3976920"/>
          </a:xfrm>
          <a:prstGeom prst="rect">
            <a:avLst/>
          </a:prstGeom>
          <a:ln>
            <a:noFill/>
          </a:ln>
        </p:spPr>
      </p:pic>
      <p:pic>
        <p:nvPicPr>
          <p:cNvPr id="40" name="" descr=""/>
          <p:cNvPicPr/>
          <p:nvPr/>
        </p:nvPicPr>
        <p:blipFill>
          <a:blip r:embed="rId3"/>
          <a:stretch>
            <a:fillRect/>
          </a:stretch>
        </p:blipFill>
        <p:spPr>
          <a:xfrm>
            <a:off x="2079360" y="1604160"/>
            <a:ext cx="4984200" cy="39769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0" name="PlaceHolder 2"/>
          <p:cNvSpPr>
            <a:spLocks noGrp="1"/>
          </p:cNvSpPr>
          <p:nvPr>
            <p:ph type="body"/>
          </p:nvPr>
        </p:nvSpPr>
        <p:spPr>
          <a:xfrm>
            <a:off x="457200" y="1604520"/>
            <a:ext cx="8229240" cy="39769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2"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13" name="PlaceHolder 3"/>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8"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9" name="PlaceHolder 4"/>
          <p:cNvSpPr>
            <a:spLocks noGrp="1"/>
          </p:cNvSpPr>
          <p:nvPr>
            <p:ph type="body"/>
          </p:nvPr>
        </p:nvSpPr>
        <p:spPr>
          <a:xfrm>
            <a:off x="4674240" y="1604520"/>
            <a:ext cx="4015800" cy="39769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1" name="PlaceHolder 2"/>
          <p:cNvSpPr>
            <a:spLocks noGrp="1"/>
          </p:cNvSpPr>
          <p:nvPr>
            <p:ph type="body"/>
          </p:nvPr>
        </p:nvSpPr>
        <p:spPr>
          <a:xfrm>
            <a:off x="457200" y="1604520"/>
            <a:ext cx="4015800" cy="3976920"/>
          </a:xfrm>
          <a:prstGeom prst="rect">
            <a:avLst/>
          </a:prstGeom>
        </p:spPr>
        <p:txBody>
          <a:bodyPr lIns="0" rIns="0" tIns="0" bIns="0"/>
          <a:p>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3"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7"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0" name="CustomShape 1"/>
          <p:cNvSpPr/>
          <p:nvPr/>
        </p:nvSpPr>
        <p:spPr>
          <a:xfrm>
            <a:off x="-816120" y="-816120"/>
            <a:ext cx="1634760" cy="1634760"/>
          </a:xfrm>
          <a:prstGeom prst="pie">
            <a:avLst>
              <a:gd name="adj1" fmla="val 0"/>
              <a:gd name="adj2" fmla="val 5402120"/>
            </a:avLst>
          </a:prstGeom>
          <a:solidFill>
            <a:srgbClr val="fcfaf4"/>
          </a:solidFill>
          <a:ln w="3240">
            <a:solidFill>
              <a:srgbClr val="d1c3a0"/>
            </a:solidFill>
            <a:round/>
          </a:ln>
        </p:spPr>
      </p:sp>
      <p:sp>
        <p:nvSpPr>
          <p:cNvPr id="1" name="CustomShape 2"/>
          <p:cNvSpPr/>
          <p:nvPr/>
        </p:nvSpPr>
        <p:spPr>
          <a:xfrm>
            <a:off x="168120" y="20520"/>
            <a:ext cx="1699920" cy="1699920"/>
          </a:xfrm>
          <a:prstGeom prst="ellipse">
            <a:avLst/>
          </a:prstGeom>
          <a:noFill/>
          <a:ln w="27360">
            <a:solidFill>
              <a:srgbClr val="fff4dd"/>
            </a:solidFill>
            <a:round/>
          </a:ln>
        </p:spPr>
      </p:sp>
      <p:sp>
        <p:nvSpPr>
          <p:cNvPr id="2" name="CustomShape 3"/>
          <p:cNvSpPr/>
          <p:nvPr/>
        </p:nvSpPr>
        <p:spPr>
          <a:xfrm rot="2315400">
            <a:off x="182520" y="1052280"/>
            <a:ext cx="1122120" cy="1099080"/>
          </a:xfrm>
          <a:prstGeom prst="donut">
            <a:avLst>
              <a:gd name="adj" fmla="val 11833"/>
            </a:avLst>
          </a:prstGeom>
          <a:gradFill>
            <a:gsLst>
              <a:gs pos="0">
                <a:srgbClr val="fefaf6"/>
              </a:gs>
              <a:gs pos="100000">
                <a:srgbClr val="eed18e"/>
              </a:gs>
            </a:gsLst>
            <a:path path="circle"/>
          </a:gradFill>
          <a:ln w="7200">
            <a:solidFill>
              <a:srgbClr val="c6b792"/>
            </a:solidFill>
            <a:round/>
          </a:ln>
        </p:spPr>
      </p:sp>
      <p:sp>
        <p:nvSpPr>
          <p:cNvPr id="3" name="CustomShape 4"/>
          <p:cNvSpPr/>
          <p:nvPr/>
        </p:nvSpPr>
        <p:spPr>
          <a:xfrm>
            <a:off x="1012680" y="0"/>
            <a:ext cx="8127720" cy="6854400"/>
          </a:xfrm>
          <a:prstGeom prst="rect">
            <a:avLst/>
          </a:prstGeom>
          <a:solidFill>
            <a:srgbClr val="ffffff"/>
          </a:solidFill>
          <a:ln w="25560">
            <a:noFill/>
          </a:ln>
        </p:spPr>
      </p:sp>
      <p:sp>
        <p:nvSpPr>
          <p:cNvPr id="4" name="CustomShape 5"/>
          <p:cNvSpPr/>
          <p:nvPr/>
        </p:nvSpPr>
        <p:spPr>
          <a:xfrm>
            <a:off x="1014480" y="0"/>
            <a:ext cx="69480" cy="6854400"/>
          </a:xfrm>
          <a:prstGeom prst="rect">
            <a:avLst/>
          </a:prstGeom>
          <a:solidFill>
            <a:srgbClr val="ffffff"/>
          </a:solidFill>
          <a:ln w="25560">
            <a:noFill/>
          </a:ln>
        </p:spPr>
      </p:sp>
      <p:sp>
        <p:nvSpPr>
          <p:cNvPr id="5" name="PlaceHolder 6"/>
          <p:cNvSpPr>
            <a:spLocks noGrp="1"/>
          </p:cNvSpPr>
          <p:nvPr>
            <p:ph type="title"/>
          </p:nvPr>
        </p:nvSpPr>
        <p:spPr>
          <a:xfrm>
            <a:off x="457200" y="273600"/>
            <a:ext cx="8229240" cy="1144800"/>
          </a:xfrm>
          <a:prstGeom prst="rect">
            <a:avLst/>
          </a:prstGeom>
        </p:spPr>
        <p:txBody>
          <a:bodyPr lIns="0" rIns="0" tIns="0" bIns="0" anchor="ctr"/>
          <a:p>
            <a:pPr algn="ctr"/>
            <a:r>
              <a:rPr lang="fr-FR" sz="4400">
                <a:latin typeface="Arial"/>
              </a:rPr>
              <a:t>Cliquez pour éditer le format du texte-titre</a:t>
            </a:r>
            <a:endParaRPr/>
          </a:p>
        </p:txBody>
      </p:sp>
      <p:sp>
        <p:nvSpPr>
          <p:cNvPr id="6" name="PlaceHolder 7"/>
          <p:cNvSpPr>
            <a:spLocks noGrp="1"/>
          </p:cNvSpPr>
          <p:nvPr>
            <p:ph type="body"/>
          </p:nvPr>
        </p:nvSpPr>
        <p:spPr>
          <a:xfrm>
            <a:off x="457200" y="1604520"/>
            <a:ext cx="8229240" cy="3976920"/>
          </a:xfrm>
          <a:prstGeom prst="rect">
            <a:avLst/>
          </a:prstGeom>
        </p:spPr>
        <p:txBody>
          <a:bodyPr lIns="0" rIns="0" tIns="0" bIns="0"/>
          <a:p>
            <a:pPr>
              <a:buSzPct val="45000"/>
              <a:buFont typeface="StarSymbol"/>
              <a:buChar char=""/>
            </a:pPr>
            <a:r>
              <a:rPr lang="fr-FR" sz="3200">
                <a:latin typeface="Arial"/>
              </a:rPr>
              <a:t>Cliquez pour éditer le format du plan de texte</a:t>
            </a:r>
            <a:endParaRPr/>
          </a:p>
          <a:p>
            <a:pPr lvl="1">
              <a:buSzPct val="75000"/>
              <a:buFont typeface="StarSymbol"/>
              <a:buChar char=""/>
            </a:pPr>
            <a:r>
              <a:rPr lang="fr-FR" sz="2800">
                <a:latin typeface="Arial"/>
              </a:rPr>
              <a:t>Second niveau de plan</a:t>
            </a:r>
            <a:endParaRPr/>
          </a:p>
          <a:p>
            <a:pPr lvl="2">
              <a:buSzPct val="45000"/>
              <a:buFont typeface="StarSymbol"/>
              <a:buChar char=""/>
            </a:pPr>
            <a:r>
              <a:rPr lang="fr-FR" sz="2400">
                <a:latin typeface="Arial"/>
              </a:rPr>
              <a:t>Troisième niveau de plan</a:t>
            </a:r>
            <a:endParaRPr/>
          </a:p>
          <a:p>
            <a:pPr lvl="3">
              <a:buSzPct val="75000"/>
              <a:buFont typeface="StarSymbol"/>
              <a:buChar char=""/>
            </a:pPr>
            <a:r>
              <a:rPr lang="fr-FR" sz="2000">
                <a:latin typeface="Arial"/>
              </a:rPr>
              <a:t>Quatrième niveau de plan</a:t>
            </a:r>
            <a:endParaRPr/>
          </a:p>
          <a:p>
            <a:pPr lvl="4">
              <a:buSzPct val="45000"/>
              <a:buFont typeface="StarSymbol"/>
              <a:buChar char=""/>
            </a:pPr>
            <a:r>
              <a:rPr lang="fr-FR" sz="2000">
                <a:latin typeface="Arial"/>
              </a:rPr>
              <a:t>Cinquième niveau de plan</a:t>
            </a:r>
            <a:endParaRPr/>
          </a:p>
          <a:p>
            <a:pPr lvl="5">
              <a:buSzPct val="45000"/>
              <a:buFont typeface="StarSymbol"/>
              <a:buChar char=""/>
            </a:pPr>
            <a:r>
              <a:rPr lang="fr-FR" sz="2000">
                <a:latin typeface="Arial"/>
              </a:rPr>
              <a:t>Sixième niveau de plan</a:t>
            </a:r>
            <a:endParaRPr/>
          </a:p>
          <a:p>
            <a:pPr lvl="6">
              <a:buSzPct val="45000"/>
              <a:buFont typeface="StarSymbol"/>
              <a:buChar char=""/>
            </a:pPr>
            <a:r>
              <a:rPr lang="fr-FR" sz="2000">
                <a:latin typeface="Arial"/>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 name="CustomShape 1"/>
          <p:cNvSpPr/>
          <p:nvPr/>
        </p:nvSpPr>
        <p:spPr>
          <a:xfrm>
            <a:off x="1928880" y="500040"/>
            <a:ext cx="6354360" cy="1282320"/>
          </a:xfrm>
          <a:prstGeom prst="rect">
            <a:avLst/>
          </a:prstGeom>
          <a:noFill/>
          <a:ln>
            <a:noFill/>
          </a:ln>
        </p:spPr>
        <p:txBody>
          <a:bodyPr lIns="90000" rIns="90000" tIns="45000" bIns="45000" anchor="ctr"/>
          <a:p>
            <a:endParaRPr/>
          </a:p>
          <a:p>
            <a:endParaRPr/>
          </a:p>
          <a:p>
            <a:pPr algn="ctr">
              <a:lnSpc>
                <a:spcPct val="100000"/>
              </a:lnSpc>
            </a:pPr>
            <a:endParaRPr/>
          </a:p>
          <a:p>
            <a:pPr algn="ctr">
              <a:lnSpc>
                <a:spcPct val="100000"/>
              </a:lnSpc>
            </a:pPr>
            <a:r>
              <a:rPr b="1" lang="fr-FR" sz="3200">
                <a:solidFill>
                  <a:srgbClr val="663300"/>
                </a:solidFill>
                <a:latin typeface="Gill Sans MT"/>
              </a:rPr>
              <a:t>ALMADEINA</a:t>
            </a:r>
            <a:endParaRPr/>
          </a:p>
          <a:p>
            <a:pPr algn="ctr">
              <a:lnSpc>
                <a:spcPct val="100000"/>
              </a:lnSpc>
            </a:pPr>
            <a:r>
              <a:rPr lang="fr-FR" sz="1400" u="sng">
                <a:solidFill>
                  <a:srgbClr val="572314"/>
                </a:solidFill>
                <a:latin typeface="Gill Sans MT"/>
              </a:rPr>
              <a:t>Association pour la Réhabilitation des palmeraies au Niger</a:t>
            </a:r>
            <a:endParaRPr/>
          </a:p>
          <a:p>
            <a:pPr algn="ctr">
              <a:lnSpc>
                <a:spcPct val="100000"/>
              </a:lnSpc>
            </a:pPr>
            <a:endParaRPr/>
          </a:p>
          <a:p>
            <a:pPr algn="ctr">
              <a:lnSpc>
                <a:spcPct val="100000"/>
              </a:lnSpc>
            </a:pPr>
            <a:endParaRPr/>
          </a:p>
        </p:txBody>
      </p:sp>
      <p:sp>
        <p:nvSpPr>
          <p:cNvPr id="42" name="CustomShape 2"/>
          <p:cNvSpPr/>
          <p:nvPr/>
        </p:nvSpPr>
        <p:spPr>
          <a:xfrm>
            <a:off x="1358640" y="3005640"/>
            <a:ext cx="7495920" cy="1240920"/>
          </a:xfrm>
          <a:prstGeom prst="rect">
            <a:avLst/>
          </a:prstGeom>
          <a:noFill/>
          <a:ln>
            <a:noFill/>
          </a:ln>
        </p:spPr>
        <p:txBody>
          <a:bodyPr lIns="90000" rIns="90000" tIns="45000" bIns="45000"/>
          <a:p>
            <a:pPr algn="ctr">
              <a:lnSpc>
                <a:spcPct val="100000"/>
              </a:lnSpc>
            </a:pPr>
            <a:r>
              <a:rPr b="1" lang="fr-FR" sz="3200">
                <a:solidFill>
                  <a:srgbClr val="990000"/>
                </a:solidFill>
                <a:latin typeface="Gill Sans MT"/>
              </a:rPr>
              <a:t>La problématique oasienne </a:t>
            </a:r>
            <a:endParaRPr/>
          </a:p>
          <a:p>
            <a:pPr algn="ctr">
              <a:lnSpc>
                <a:spcPct val="100000"/>
              </a:lnSpc>
            </a:pPr>
            <a:r>
              <a:rPr b="1" lang="fr-FR" sz="3200">
                <a:solidFill>
                  <a:srgbClr val="990000"/>
                </a:solidFill>
                <a:latin typeface="Gill Sans MT"/>
              </a:rPr>
              <a:t>au Niger</a:t>
            </a:r>
            <a:endParaRPr/>
          </a:p>
        </p:txBody>
      </p:sp>
      <p:pic>
        <p:nvPicPr>
          <p:cNvPr id="43" name="" descr=""/>
          <p:cNvPicPr/>
          <p:nvPr/>
        </p:nvPicPr>
        <p:blipFill>
          <a:blip r:embed="rId1"/>
          <a:stretch>
            <a:fillRect/>
          </a:stretch>
        </p:blipFill>
        <p:spPr>
          <a:xfrm>
            <a:off x="1080000" y="704160"/>
            <a:ext cx="1303200" cy="1598400"/>
          </a:xfrm>
          <a:prstGeom prst="rect">
            <a:avLst/>
          </a:prstGeom>
          <a:ln>
            <a:noFill/>
          </a:ln>
        </p:spPr>
      </p:pic>
      <p:pic>
        <p:nvPicPr>
          <p:cNvPr id="44" name="" descr=""/>
          <p:cNvPicPr/>
          <p:nvPr/>
        </p:nvPicPr>
        <p:blipFill>
          <a:blip r:embed="rId2"/>
          <a:stretch>
            <a:fillRect/>
          </a:stretch>
        </p:blipFill>
        <p:spPr>
          <a:xfrm>
            <a:off x="7776000" y="684000"/>
            <a:ext cx="1303200" cy="1598400"/>
          </a:xfrm>
          <a:prstGeom prst="rect">
            <a:avLst/>
          </a:prstGeom>
          <a:ln>
            <a:noFill/>
          </a:ln>
        </p:spPr>
      </p:pic>
    </p:spTree>
  </p:cSld>
  <p:transition spd="slow">
    <p:wipe dir="d"/>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CustomShape 1"/>
          <p:cNvSpPr/>
          <p:nvPr/>
        </p:nvSpPr>
        <p:spPr>
          <a:xfrm>
            <a:off x="1434960" y="274680"/>
            <a:ext cx="7495920" cy="793440"/>
          </a:xfrm>
          <a:prstGeom prst="rect">
            <a:avLst/>
          </a:prstGeom>
          <a:noFill/>
          <a:ln>
            <a:noFill/>
          </a:ln>
        </p:spPr>
      </p:sp>
      <p:sp>
        <p:nvSpPr>
          <p:cNvPr id="83" name="CustomShape 2"/>
          <p:cNvSpPr/>
          <p:nvPr/>
        </p:nvSpPr>
        <p:spPr>
          <a:xfrm>
            <a:off x="1584000" y="1080000"/>
            <a:ext cx="7125120" cy="4797000"/>
          </a:xfrm>
          <a:prstGeom prst="rect">
            <a:avLst/>
          </a:prstGeom>
          <a:noFill/>
          <a:ln>
            <a:noFill/>
          </a:ln>
        </p:spPr>
        <p:txBody>
          <a:bodyPr lIns="90000" rIns="90000" tIns="45000" bIns="45000"/>
          <a:p>
            <a:pPr>
              <a:lnSpc>
                <a:spcPct val="100000"/>
              </a:lnSpc>
            </a:pPr>
            <a:r>
              <a:rPr b="1" lang="fr-FR">
                <a:solidFill>
                  <a:srgbClr val="000000"/>
                </a:solidFill>
                <a:latin typeface="Gill Sans MT"/>
              </a:rPr>
              <a:t>Les techniques d'exploitation</a:t>
            </a:r>
            <a:endParaRPr/>
          </a:p>
          <a:p>
            <a:pPr>
              <a:lnSpc>
                <a:spcPct val="100000"/>
              </a:lnSpc>
            </a:pPr>
            <a:endParaRPr/>
          </a:p>
          <a:p>
            <a:pPr>
              <a:lnSpc>
                <a:spcPct val="100000"/>
              </a:lnSpc>
            </a:pPr>
            <a:r>
              <a:rPr lang="fr-FR">
                <a:solidFill>
                  <a:srgbClr val="000000"/>
                </a:solidFill>
                <a:latin typeface="Gill Sans MT"/>
              </a:rPr>
              <a:t>- Plantation de noyaux</a:t>
            </a:r>
            <a:endParaRPr/>
          </a:p>
          <a:p>
            <a:pPr>
              <a:lnSpc>
                <a:spcPct val="100000"/>
              </a:lnSpc>
            </a:pPr>
            <a:endParaRPr/>
          </a:p>
          <a:p>
            <a:pPr>
              <a:lnSpc>
                <a:spcPct val="100000"/>
              </a:lnSpc>
            </a:pPr>
            <a:r>
              <a:rPr lang="fr-FR">
                <a:solidFill>
                  <a:srgbClr val="000000"/>
                </a:solidFill>
                <a:latin typeface="Gill Sans MT"/>
              </a:rPr>
              <a:t>- Plantation de rejets / transplantation de dattiers</a:t>
            </a:r>
            <a:endParaRPr/>
          </a:p>
          <a:p>
            <a:pPr>
              <a:lnSpc>
                <a:spcPct val="100000"/>
              </a:lnSpc>
            </a:pPr>
            <a:endParaRPr/>
          </a:p>
          <a:p>
            <a:pPr>
              <a:lnSpc>
                <a:spcPct val="100000"/>
              </a:lnSpc>
            </a:pPr>
            <a:r>
              <a:rPr lang="fr-FR">
                <a:solidFill>
                  <a:srgbClr val="000000"/>
                </a:solidFill>
                <a:latin typeface="Gill Sans MT"/>
              </a:rPr>
              <a:t>- Techniques d'irrigation</a:t>
            </a:r>
            <a:endParaRPr/>
          </a:p>
          <a:p>
            <a:pPr>
              <a:lnSpc>
                <a:spcPct val="100000"/>
              </a:lnSpc>
            </a:pPr>
            <a:endParaRPr/>
          </a:p>
          <a:p>
            <a:pPr>
              <a:lnSpc>
                <a:spcPct val="100000"/>
              </a:lnSpc>
            </a:pPr>
            <a:r>
              <a:rPr lang="fr-FR">
                <a:solidFill>
                  <a:srgbClr val="000000"/>
                </a:solidFill>
                <a:latin typeface="Gill Sans MT"/>
              </a:rPr>
              <a:t>- La pollinisation artificielle / naturelle</a:t>
            </a:r>
            <a:endParaRPr/>
          </a:p>
          <a:p>
            <a:pPr>
              <a:lnSpc>
                <a:spcPct val="100000"/>
              </a:lnSpc>
            </a:pPr>
            <a:endParaRPr/>
          </a:p>
          <a:p>
            <a:pPr>
              <a:lnSpc>
                <a:spcPct val="100000"/>
              </a:lnSpc>
            </a:pPr>
            <a:r>
              <a:rPr lang="fr-FR">
                <a:solidFill>
                  <a:srgbClr val="000000"/>
                </a:solidFill>
                <a:latin typeface="Gill Sans MT"/>
              </a:rPr>
              <a:t>- L'entretien des dattiers</a:t>
            </a:r>
            <a:endParaRPr/>
          </a:p>
          <a:p>
            <a:pPr>
              <a:lnSpc>
                <a:spcPct val="100000"/>
              </a:lnSpc>
            </a:pPr>
            <a:endParaRPr/>
          </a:p>
          <a:p>
            <a:pPr>
              <a:lnSpc>
                <a:spcPct val="100000"/>
              </a:lnSpc>
            </a:pPr>
            <a:r>
              <a:rPr lang="fr-FR">
                <a:solidFill>
                  <a:srgbClr val="000000"/>
                </a:solidFill>
                <a:latin typeface="Gill Sans MT"/>
              </a:rPr>
              <a:t>- Lutte phytosanitaire</a:t>
            </a:r>
            <a:endParaRPr/>
          </a:p>
          <a:p>
            <a:pPr>
              <a:lnSpc>
                <a:spcPct val="100000"/>
              </a:lnSpc>
            </a:pPr>
            <a:endParaRPr/>
          </a:p>
          <a:p>
            <a:pPr>
              <a:lnSpc>
                <a:spcPct val="100000"/>
              </a:lnSpc>
            </a:pPr>
            <a:r>
              <a:rPr lang="fr-FR">
                <a:solidFill>
                  <a:srgbClr val="000000"/>
                </a:solidFill>
                <a:latin typeface="Gill Sans MT"/>
              </a:rPr>
              <a:t>- Techniques de récolte</a:t>
            </a:r>
            <a:endParaRPr/>
          </a:p>
          <a:p>
            <a:pPr>
              <a:lnSpc>
                <a:spcPct val="100000"/>
              </a:lnSpc>
            </a:pPr>
            <a:endParaRPr/>
          </a:p>
          <a:p>
            <a:pPr>
              <a:lnSpc>
                <a:spcPct val="100000"/>
              </a:lnSpc>
            </a:pPr>
            <a:r>
              <a:rPr lang="fr-FR">
                <a:solidFill>
                  <a:srgbClr val="000000"/>
                </a:solidFill>
                <a:latin typeface="Gill Sans MT"/>
              </a:rPr>
              <a:t>- techniques de séchage</a:t>
            </a:r>
            <a:endParaRPr/>
          </a:p>
          <a:p>
            <a:pPr>
              <a:lnSpc>
                <a:spcPct val="100000"/>
              </a:lnSpc>
            </a:pPr>
            <a:endParaRPr/>
          </a:p>
          <a:p>
            <a:pPr>
              <a:lnSpc>
                <a:spcPct val="100000"/>
              </a:lnSpc>
            </a:pPr>
            <a:r>
              <a:rPr lang="fr-FR">
                <a:solidFill>
                  <a:srgbClr val="000000"/>
                </a:solidFill>
                <a:latin typeface="Gill Sans MT"/>
              </a:rPr>
              <a:t>- Conditionnement / conservation des dattes</a:t>
            </a:r>
            <a:endParaRPr/>
          </a:p>
          <a:p>
            <a:pPr>
              <a:lnSpc>
                <a:spcPct val="100000"/>
              </a:lnSpc>
            </a:pPr>
            <a:endParaRPr/>
          </a:p>
          <a:p>
            <a:pPr>
              <a:lnSpc>
                <a:spcPct val="100000"/>
              </a:lnSpc>
            </a:pPr>
            <a:endParaRPr/>
          </a:p>
          <a:p>
            <a:pPr>
              <a:lnSpc>
                <a:spcPct val="100000"/>
              </a:lnSpc>
            </a:pPr>
            <a:endParaRPr/>
          </a:p>
        </p:txBody>
      </p:sp>
      <p:sp>
        <p:nvSpPr>
          <p:cNvPr id="84" name="CustomShape 3"/>
          <p:cNvSpPr/>
          <p:nvPr/>
        </p:nvSpPr>
        <p:spPr>
          <a:xfrm>
            <a:off x="5832360" y="360000"/>
            <a:ext cx="2808360" cy="386640"/>
          </a:xfrm>
          <a:prstGeom prst="rect">
            <a:avLst/>
          </a:prstGeom>
          <a:noFill/>
          <a:ln>
            <a:noFill/>
          </a:ln>
        </p:spPr>
      </p:sp>
      <p:sp>
        <p:nvSpPr>
          <p:cNvPr id="85" name="CustomShape 4"/>
          <p:cNvSpPr/>
          <p:nvPr/>
        </p:nvSpPr>
        <p:spPr>
          <a:xfrm>
            <a:off x="1368000" y="36036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spTree>
  </p:cSld>
  <p:transition spd="slow">
    <p:wipe dir="d"/>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CustomShape 1"/>
          <p:cNvSpPr/>
          <p:nvPr/>
        </p:nvSpPr>
        <p:spPr>
          <a:xfrm>
            <a:off x="1214280" y="864000"/>
            <a:ext cx="7716240" cy="5990400"/>
          </a:xfrm>
          <a:prstGeom prst="rect">
            <a:avLst/>
          </a:prstGeom>
          <a:noFill/>
          <a:ln>
            <a:noFill/>
          </a:ln>
        </p:spPr>
        <p:txBody>
          <a:bodyPr lIns="90000" rIns="90000" tIns="45000" bIns="45000"/>
          <a:p>
            <a:pPr>
              <a:lnSpc>
                <a:spcPct val="100000"/>
              </a:lnSpc>
            </a:pPr>
            <a:r>
              <a:rPr b="1" lang="fr-FR">
                <a:solidFill>
                  <a:srgbClr val="000000"/>
                </a:solidFill>
                <a:latin typeface="Gill Sans MT"/>
              </a:rPr>
              <a:t>Importance socio-économique et environnementale des oasis au Niger</a:t>
            </a:r>
            <a:endParaRPr/>
          </a:p>
          <a:p>
            <a:pPr>
              <a:lnSpc>
                <a:spcPct val="100000"/>
              </a:lnSpc>
            </a:pPr>
            <a:endParaRPr/>
          </a:p>
          <a:p>
            <a:pPr>
              <a:lnSpc>
                <a:spcPct val="100000"/>
              </a:lnSpc>
            </a:pPr>
            <a:r>
              <a:rPr lang="fr-FR" sz="1600">
                <a:solidFill>
                  <a:srgbClr val="000000"/>
                </a:solidFill>
                <a:latin typeface="Gill Sans MT"/>
              </a:rPr>
              <a:t>- Le palmier dattier est souvent la base de maintien des populations oasiennes dans le Kawar, à In Gall et dans l’Aïr.</a:t>
            </a:r>
            <a:endParaRPr/>
          </a:p>
          <a:p>
            <a:pPr>
              <a:lnSpc>
                <a:spcPct val="100000"/>
              </a:lnSpc>
            </a:pPr>
            <a:endParaRPr/>
          </a:p>
          <a:p>
            <a:pPr>
              <a:lnSpc>
                <a:spcPct val="100000"/>
              </a:lnSpc>
            </a:pPr>
            <a:r>
              <a:rPr lang="fr-FR" sz="1600">
                <a:solidFill>
                  <a:srgbClr val="000000"/>
                </a:solidFill>
                <a:latin typeface="Gill Sans MT"/>
              </a:rPr>
              <a:t>- Elles procurent aux jeunes des revenus substantiels qui leur permettent de ne pas partir en exode.</a:t>
            </a:r>
            <a:endParaRPr/>
          </a:p>
          <a:p>
            <a:pPr>
              <a:lnSpc>
                <a:spcPct val="100000"/>
              </a:lnSpc>
            </a:pPr>
            <a:endParaRPr/>
          </a:p>
          <a:p>
            <a:pPr>
              <a:lnSpc>
                <a:spcPct val="100000"/>
              </a:lnSpc>
            </a:pPr>
            <a:r>
              <a:rPr lang="fr-FR" sz="1600">
                <a:solidFill>
                  <a:srgbClr val="000000"/>
                </a:solidFill>
                <a:latin typeface="Gill Sans MT"/>
              </a:rPr>
              <a:t>- En créant au milieu du désert un microclimat favorable au développement des cultures maraîchères et petits fruitiers.</a:t>
            </a:r>
            <a:endParaRPr/>
          </a:p>
          <a:p>
            <a:pPr>
              <a:lnSpc>
                <a:spcPct val="100000"/>
              </a:lnSpc>
            </a:pPr>
            <a:endParaRPr/>
          </a:p>
          <a:p>
            <a:pPr>
              <a:lnSpc>
                <a:spcPct val="100000"/>
              </a:lnSpc>
            </a:pPr>
            <a:r>
              <a:rPr lang="fr-FR" sz="1600">
                <a:solidFill>
                  <a:srgbClr val="000000"/>
                </a:solidFill>
                <a:latin typeface="Gill Sans MT"/>
              </a:rPr>
              <a:t>- le palmier dattier fournit, d’une part, un fruit, la datte dont les (valeurs alimentaires sont indéniables) et, d’autre part, il constitue une source de revenus très appréciable permettant de faire face aux crises alimentaires récurrentes.</a:t>
            </a:r>
            <a:endParaRPr/>
          </a:p>
          <a:p>
            <a:pPr>
              <a:lnSpc>
                <a:spcPct val="100000"/>
              </a:lnSpc>
            </a:pPr>
            <a:r>
              <a:rPr lang="fr-FR" sz="1600">
                <a:solidFill>
                  <a:srgbClr val="000000"/>
                </a:solidFill>
                <a:latin typeface="Gill Sans MT"/>
              </a:rPr>
              <a:t> </a:t>
            </a:r>
            <a:r>
              <a:rPr lang="fr-FR" sz="1600">
                <a:solidFill>
                  <a:srgbClr val="000000"/>
                </a:solidFill>
                <a:latin typeface="Gill Sans MT"/>
              </a:rPr>
              <a:t>	</a:t>
            </a:r>
            <a:endParaRPr/>
          </a:p>
          <a:p>
            <a:pPr>
              <a:lnSpc>
                <a:spcPct val="100000"/>
              </a:lnSpc>
            </a:pPr>
            <a:r>
              <a:rPr lang="fr-FR" sz="1600">
                <a:solidFill>
                  <a:srgbClr val="000000"/>
                </a:solidFill>
                <a:latin typeface="Gill Sans MT"/>
              </a:rPr>
              <a:t>- Les sous produits artisanaux tels que les lits, les balais, les </a:t>
            </a:r>
            <a:endParaRPr/>
          </a:p>
          <a:p>
            <a:pPr>
              <a:lnSpc>
                <a:spcPct val="100000"/>
              </a:lnSpc>
            </a:pPr>
            <a:r>
              <a:rPr lang="fr-FR" sz="1600">
                <a:solidFill>
                  <a:srgbClr val="000000"/>
                </a:solidFill>
                <a:latin typeface="Gill Sans MT"/>
              </a:rPr>
              <a:t>nattes et les paniers confectionnés avec les tiges et les palmes </a:t>
            </a:r>
            <a:endParaRPr/>
          </a:p>
          <a:p>
            <a:pPr>
              <a:lnSpc>
                <a:spcPct val="100000"/>
              </a:lnSpc>
            </a:pPr>
            <a:r>
              <a:rPr lang="fr-FR" sz="1600">
                <a:solidFill>
                  <a:srgbClr val="000000"/>
                </a:solidFill>
                <a:latin typeface="Gill Sans MT"/>
              </a:rPr>
              <a:t>des dattiers.</a:t>
            </a:r>
            <a:endParaRPr/>
          </a:p>
          <a:p>
            <a:pPr>
              <a:lnSpc>
                <a:spcPct val="100000"/>
              </a:lnSpc>
            </a:pPr>
            <a:endParaRPr/>
          </a:p>
          <a:p>
            <a:pPr>
              <a:lnSpc>
                <a:spcPct val="100000"/>
              </a:lnSpc>
            </a:pPr>
            <a:r>
              <a:rPr lang="fr-FR" sz="1600">
                <a:solidFill>
                  <a:srgbClr val="000000"/>
                </a:solidFill>
                <a:latin typeface="Gill Sans MT"/>
              </a:rPr>
              <a:t>- Les  produits (dattes, fruits et légumes)des oasis contribuent en grande partie à l’amélioration de l’alimentation des populations.</a:t>
            </a:r>
            <a:endParaRPr/>
          </a:p>
          <a:p>
            <a:pPr>
              <a:lnSpc>
                <a:spcPct val="100000"/>
              </a:lnSpc>
            </a:pPr>
            <a:endParaRPr/>
          </a:p>
        </p:txBody>
      </p:sp>
      <p:sp>
        <p:nvSpPr>
          <p:cNvPr id="87" name="CustomShape 2"/>
          <p:cNvSpPr/>
          <p:nvPr/>
        </p:nvSpPr>
        <p:spPr>
          <a:xfrm>
            <a:off x="1368000" y="36036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spTree>
  </p:cSld>
  <p:transition spd="slow">
    <p:wipe dir="d"/>
  </p:transition>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CustomShape 1"/>
          <p:cNvSpPr/>
          <p:nvPr/>
        </p:nvSpPr>
        <p:spPr>
          <a:xfrm>
            <a:off x="1512000" y="1224000"/>
            <a:ext cx="7485120" cy="4317120"/>
          </a:xfrm>
          <a:prstGeom prst="rect">
            <a:avLst/>
          </a:prstGeom>
          <a:noFill/>
          <a:ln>
            <a:noFill/>
          </a:ln>
        </p:spPr>
        <p:txBody>
          <a:bodyPr lIns="90000" rIns="90000" tIns="45000" bIns="45000"/>
          <a:p>
            <a:pPr>
              <a:lnSpc>
                <a:spcPct val="100000"/>
              </a:lnSpc>
            </a:pPr>
            <a:r>
              <a:rPr b="1" lang="fr-FR" sz="2000">
                <a:solidFill>
                  <a:srgbClr val="000000"/>
                </a:solidFill>
                <a:latin typeface="Gill Sans MT"/>
              </a:rPr>
              <a:t>La commercialisation</a:t>
            </a:r>
            <a:endParaRPr/>
          </a:p>
          <a:p>
            <a:pPr>
              <a:lnSpc>
                <a:spcPct val="100000"/>
              </a:lnSpc>
            </a:pPr>
            <a:endParaRPr/>
          </a:p>
          <a:p>
            <a:pPr>
              <a:lnSpc>
                <a:spcPct val="100000"/>
              </a:lnSpc>
            </a:pPr>
            <a:r>
              <a:rPr lang="fr-FR" sz="1600">
                <a:solidFill>
                  <a:srgbClr val="000000"/>
                </a:solidFill>
                <a:latin typeface="Gill Sans MT"/>
              </a:rPr>
              <a:t>- La production des dattes au Niger ne se fait pas à grande échelle. </a:t>
            </a:r>
            <a:endParaRPr/>
          </a:p>
          <a:p>
            <a:pPr>
              <a:lnSpc>
                <a:spcPct val="100000"/>
              </a:lnSpc>
            </a:pPr>
            <a:endParaRPr/>
          </a:p>
          <a:p>
            <a:pPr>
              <a:lnSpc>
                <a:spcPct val="100000"/>
              </a:lnSpc>
            </a:pPr>
            <a:r>
              <a:rPr lang="fr-FR" sz="1600">
                <a:solidFill>
                  <a:srgbClr val="000000"/>
                </a:solidFill>
                <a:latin typeface="Gill Sans MT"/>
              </a:rPr>
              <a:t>- La demande dépasse l’offre.</a:t>
            </a:r>
            <a:endParaRPr/>
          </a:p>
          <a:p>
            <a:pPr>
              <a:lnSpc>
                <a:spcPct val="100000"/>
              </a:lnSpc>
            </a:pPr>
            <a:r>
              <a:rPr lang="fr-FR" sz="1600">
                <a:solidFill>
                  <a:srgbClr val="000000"/>
                </a:solidFill>
                <a:latin typeface="Gill Sans MT"/>
              </a:rPr>
              <a:t> </a:t>
            </a:r>
            <a:endParaRPr/>
          </a:p>
          <a:p>
            <a:pPr>
              <a:lnSpc>
                <a:spcPct val="100000"/>
              </a:lnSpc>
            </a:pPr>
            <a:r>
              <a:rPr lang="fr-FR" sz="1600">
                <a:solidFill>
                  <a:srgbClr val="000000"/>
                </a:solidFill>
                <a:latin typeface="Gill Sans MT"/>
              </a:rPr>
              <a:t>- Les dattes sont vendues sur les marchés locaux. </a:t>
            </a:r>
            <a:endParaRPr/>
          </a:p>
          <a:p>
            <a:pPr>
              <a:lnSpc>
                <a:spcPct val="100000"/>
              </a:lnSpc>
            </a:pPr>
            <a:endParaRPr/>
          </a:p>
          <a:p>
            <a:pPr>
              <a:lnSpc>
                <a:spcPct val="100000"/>
              </a:lnSpc>
            </a:pPr>
            <a:r>
              <a:rPr lang="fr-FR" sz="1600">
                <a:solidFill>
                  <a:srgbClr val="000000"/>
                </a:solidFill>
                <a:latin typeface="Gill Sans MT"/>
              </a:rPr>
              <a:t>- Les dattes des oasis du Manga et du Damagaram sont vendues avant maturité (Magas) sur les marchés locaux.</a:t>
            </a:r>
            <a:endParaRPr/>
          </a:p>
          <a:p>
            <a:pPr>
              <a:lnSpc>
                <a:spcPct val="100000"/>
              </a:lnSpc>
            </a:pPr>
            <a:endParaRPr/>
          </a:p>
          <a:p>
            <a:pPr>
              <a:lnSpc>
                <a:spcPct val="100000"/>
              </a:lnSpc>
            </a:pPr>
            <a:r>
              <a:rPr lang="fr-FR" sz="1600">
                <a:solidFill>
                  <a:srgbClr val="000000"/>
                </a:solidFill>
                <a:latin typeface="Gill Sans MT"/>
              </a:rPr>
              <a:t>- Les dattes de l'Aïr et du Kawar-Agram-Djado sont vendues, après </a:t>
            </a:r>
            <a:endParaRPr/>
          </a:p>
          <a:p>
            <a:pPr>
              <a:lnSpc>
                <a:spcPct val="100000"/>
              </a:lnSpc>
            </a:pPr>
            <a:r>
              <a:rPr lang="fr-FR" sz="1600">
                <a:solidFill>
                  <a:srgbClr val="000000"/>
                </a:solidFill>
                <a:latin typeface="Gill Sans MT"/>
              </a:rPr>
              <a:t>maturité, sur les marchés locaux.</a:t>
            </a:r>
            <a:endParaRPr/>
          </a:p>
          <a:p>
            <a:pPr>
              <a:lnSpc>
                <a:spcPct val="100000"/>
              </a:lnSpc>
            </a:pPr>
            <a:endParaRPr/>
          </a:p>
          <a:p>
            <a:pPr>
              <a:lnSpc>
                <a:spcPct val="100000"/>
              </a:lnSpc>
            </a:pPr>
            <a:r>
              <a:rPr lang="fr-FR" sz="1600">
                <a:solidFill>
                  <a:srgbClr val="000000"/>
                </a:solidFill>
                <a:latin typeface="Gill Sans MT"/>
              </a:rPr>
              <a:t>- Exemple de la caravane de sel de Bilma</a:t>
            </a:r>
            <a:endParaRPr/>
          </a:p>
          <a:p>
            <a:pPr>
              <a:lnSpc>
                <a:spcPct val="100000"/>
              </a:lnSpc>
            </a:pPr>
            <a:r>
              <a:rPr lang="fr-FR" sz="2400">
                <a:solidFill>
                  <a:srgbClr val="000000"/>
                </a:solidFill>
                <a:latin typeface="Gill Sans MT"/>
              </a:rPr>
              <a:t>	</a:t>
            </a:r>
            <a:endParaRPr/>
          </a:p>
        </p:txBody>
      </p:sp>
      <p:sp>
        <p:nvSpPr>
          <p:cNvPr id="89" name="CustomShape 2"/>
          <p:cNvSpPr/>
          <p:nvPr/>
        </p:nvSpPr>
        <p:spPr>
          <a:xfrm>
            <a:off x="2786760" y="3497040"/>
            <a:ext cx="3552120" cy="325440"/>
          </a:xfrm>
          <a:prstGeom prst="rect">
            <a:avLst/>
          </a:prstGeom>
          <a:noFill/>
          <a:ln>
            <a:noFill/>
          </a:ln>
        </p:spPr>
      </p:sp>
      <p:sp>
        <p:nvSpPr>
          <p:cNvPr id="90" name="CustomShape 3"/>
          <p:cNvSpPr/>
          <p:nvPr/>
        </p:nvSpPr>
        <p:spPr>
          <a:xfrm>
            <a:off x="1368000" y="36072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spTree>
  </p:cSld>
  <p:transition spd="slow">
    <p:wipe dir="d"/>
  </p:transition>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CustomShape 1"/>
          <p:cNvSpPr/>
          <p:nvPr/>
        </p:nvSpPr>
        <p:spPr>
          <a:xfrm>
            <a:off x="1152000" y="274680"/>
            <a:ext cx="7778880" cy="864720"/>
          </a:xfrm>
          <a:prstGeom prst="rect">
            <a:avLst/>
          </a:prstGeom>
          <a:noFill/>
          <a:ln>
            <a:noFill/>
          </a:ln>
        </p:spPr>
      </p:sp>
      <p:sp>
        <p:nvSpPr>
          <p:cNvPr id="92" name="CustomShape 2"/>
          <p:cNvSpPr/>
          <p:nvPr/>
        </p:nvSpPr>
        <p:spPr>
          <a:xfrm>
            <a:off x="1214280" y="864000"/>
            <a:ext cx="7716240" cy="5990400"/>
          </a:xfrm>
          <a:prstGeom prst="rect">
            <a:avLst/>
          </a:prstGeom>
          <a:noFill/>
          <a:ln>
            <a:noFill/>
          </a:ln>
        </p:spPr>
        <p:txBody>
          <a:bodyPr lIns="90000" rIns="90000" tIns="45000" bIns="45000"/>
          <a:p>
            <a:pPr>
              <a:lnSpc>
                <a:spcPct val="100000"/>
              </a:lnSpc>
            </a:pPr>
            <a:r>
              <a:rPr b="1" lang="fr-FR">
                <a:solidFill>
                  <a:srgbClr val="000000"/>
                </a:solidFill>
                <a:latin typeface="Gill Sans MT"/>
              </a:rPr>
              <a:t>Importance socio-économique et environnementale </a:t>
            </a:r>
            <a:endParaRPr/>
          </a:p>
          <a:p>
            <a:pPr>
              <a:lnSpc>
                <a:spcPct val="100000"/>
              </a:lnSpc>
            </a:pPr>
            <a:endParaRPr/>
          </a:p>
          <a:p>
            <a:pPr>
              <a:lnSpc>
                <a:spcPct val="100000"/>
              </a:lnSpc>
            </a:pPr>
            <a:r>
              <a:rPr lang="fr-FR" sz="1600">
                <a:solidFill>
                  <a:srgbClr val="000000"/>
                </a:solidFill>
                <a:latin typeface="Gill Sans MT"/>
              </a:rPr>
              <a:t>- Le palmier dattier est souvent la base de maintien des populations oasiennes dans le Kawar, à In Gall et dans l’Aïr.</a:t>
            </a:r>
            <a:endParaRPr/>
          </a:p>
          <a:p>
            <a:pPr>
              <a:lnSpc>
                <a:spcPct val="100000"/>
              </a:lnSpc>
            </a:pPr>
            <a:endParaRPr/>
          </a:p>
          <a:p>
            <a:pPr>
              <a:lnSpc>
                <a:spcPct val="100000"/>
              </a:lnSpc>
            </a:pPr>
            <a:r>
              <a:rPr lang="fr-FR" sz="1600">
                <a:solidFill>
                  <a:srgbClr val="000000"/>
                </a:solidFill>
                <a:latin typeface="Gill Sans MT"/>
              </a:rPr>
              <a:t>- Elles procurent aux jeunes des revenus substantiels qui leur permettent de ne pas partir en exode.</a:t>
            </a:r>
            <a:endParaRPr/>
          </a:p>
          <a:p>
            <a:pPr>
              <a:lnSpc>
                <a:spcPct val="100000"/>
              </a:lnSpc>
            </a:pPr>
            <a:endParaRPr/>
          </a:p>
          <a:p>
            <a:pPr>
              <a:lnSpc>
                <a:spcPct val="100000"/>
              </a:lnSpc>
            </a:pPr>
            <a:r>
              <a:rPr lang="fr-FR" sz="1600">
                <a:solidFill>
                  <a:srgbClr val="000000"/>
                </a:solidFill>
                <a:latin typeface="Gill Sans MT"/>
              </a:rPr>
              <a:t>- En créant au milieu du désert un microclimat favorable au développement des cultures maraîchères (pomme de terre, courge, laitues, tomates, patate douce, igname, céréales, fourrage, canne à sucre et autres fruits).</a:t>
            </a:r>
            <a:endParaRPr/>
          </a:p>
          <a:p>
            <a:pPr>
              <a:lnSpc>
                <a:spcPct val="100000"/>
              </a:lnSpc>
            </a:pPr>
            <a:endParaRPr/>
          </a:p>
          <a:p>
            <a:pPr>
              <a:lnSpc>
                <a:spcPct val="100000"/>
              </a:lnSpc>
            </a:pPr>
            <a:r>
              <a:rPr lang="fr-FR" sz="1600">
                <a:solidFill>
                  <a:srgbClr val="000000"/>
                </a:solidFill>
                <a:latin typeface="Gill Sans MT"/>
              </a:rPr>
              <a:t>- Le palmier dattier fournit, d’une part, un fruit, la datte dont les (valeurs alimentaires sont indéniables) et, d’autre part, il constitue une source de revenus très appréciable permettant de faire face aux crises alimentaires récurrentes.</a:t>
            </a:r>
            <a:endParaRPr/>
          </a:p>
          <a:p>
            <a:pPr>
              <a:lnSpc>
                <a:spcPct val="100000"/>
              </a:lnSpc>
            </a:pPr>
            <a:r>
              <a:rPr lang="fr-FR" sz="1600">
                <a:solidFill>
                  <a:srgbClr val="000000"/>
                </a:solidFill>
                <a:latin typeface="Gill Sans MT"/>
              </a:rPr>
              <a:t> </a:t>
            </a:r>
            <a:r>
              <a:rPr lang="fr-FR" sz="1600">
                <a:solidFill>
                  <a:srgbClr val="000000"/>
                </a:solidFill>
                <a:latin typeface="Gill Sans MT"/>
              </a:rPr>
              <a:t>	</a:t>
            </a:r>
            <a:endParaRPr/>
          </a:p>
          <a:p>
            <a:pPr>
              <a:lnSpc>
                <a:spcPct val="100000"/>
              </a:lnSpc>
            </a:pPr>
            <a:r>
              <a:rPr lang="fr-FR" sz="1600">
                <a:solidFill>
                  <a:srgbClr val="000000"/>
                </a:solidFill>
                <a:latin typeface="Gill Sans MT"/>
              </a:rPr>
              <a:t>- Les sous produits artisanaux tels que les lits, les balais, les nattes et les paniers confectionnés avec les tiges et les palmes des dattiers.</a:t>
            </a:r>
            <a:endParaRPr/>
          </a:p>
          <a:p>
            <a:pPr>
              <a:lnSpc>
                <a:spcPct val="100000"/>
              </a:lnSpc>
            </a:pPr>
            <a:endParaRPr/>
          </a:p>
          <a:p>
            <a:pPr>
              <a:lnSpc>
                <a:spcPct val="100000"/>
              </a:lnSpc>
            </a:pPr>
            <a:r>
              <a:rPr lang="fr-FR" sz="1600">
                <a:solidFill>
                  <a:srgbClr val="000000"/>
                </a:solidFill>
                <a:latin typeface="Gill Sans MT"/>
              </a:rPr>
              <a:t>- Les  produits (dattes, fruits et légumes)des oasis contribuent en grande partie à l’amélioration de l’alimentation des populations.</a:t>
            </a:r>
            <a:endParaRPr/>
          </a:p>
          <a:p>
            <a:pPr>
              <a:lnSpc>
                <a:spcPct val="100000"/>
              </a:lnSpc>
            </a:pPr>
            <a:endParaRPr/>
          </a:p>
        </p:txBody>
      </p:sp>
      <p:sp>
        <p:nvSpPr>
          <p:cNvPr id="93" name="CustomShape 3"/>
          <p:cNvSpPr/>
          <p:nvPr/>
        </p:nvSpPr>
        <p:spPr>
          <a:xfrm>
            <a:off x="1368000" y="36072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spTree>
  </p:cSld>
  <p:transition spd="slow">
    <p:wipe dir="d"/>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CustomShape 1"/>
          <p:cNvSpPr/>
          <p:nvPr/>
        </p:nvSpPr>
        <p:spPr>
          <a:xfrm>
            <a:off x="1152000" y="274680"/>
            <a:ext cx="7778880" cy="864720"/>
          </a:xfrm>
          <a:prstGeom prst="rect">
            <a:avLst/>
          </a:prstGeom>
          <a:noFill/>
          <a:ln>
            <a:noFill/>
          </a:ln>
        </p:spPr>
      </p:sp>
      <p:sp>
        <p:nvSpPr>
          <p:cNvPr id="95" name="CustomShape 2"/>
          <p:cNvSpPr/>
          <p:nvPr/>
        </p:nvSpPr>
        <p:spPr>
          <a:xfrm>
            <a:off x="1214280" y="864000"/>
            <a:ext cx="7716240" cy="5990400"/>
          </a:xfrm>
          <a:prstGeom prst="rect">
            <a:avLst/>
          </a:prstGeom>
          <a:noFill/>
          <a:ln>
            <a:noFill/>
          </a:ln>
        </p:spPr>
        <p:txBody>
          <a:bodyPr lIns="90000" rIns="90000" tIns="45000" bIns="45000"/>
          <a:p>
            <a:pPr>
              <a:lnSpc>
                <a:spcPct val="100000"/>
              </a:lnSpc>
            </a:pPr>
            <a:r>
              <a:rPr b="1" lang="fr-FR">
                <a:solidFill>
                  <a:srgbClr val="000000"/>
                </a:solidFill>
                <a:latin typeface="Gill Sans MT"/>
              </a:rPr>
              <a:t>Importance socio-économique et environnementale </a:t>
            </a:r>
            <a:endParaRPr/>
          </a:p>
          <a:p>
            <a:pPr>
              <a:lnSpc>
                <a:spcPct val="100000"/>
              </a:lnSpc>
            </a:pPr>
            <a:endParaRPr/>
          </a:p>
          <a:p>
            <a:pPr>
              <a:lnSpc>
                <a:spcPct val="100000"/>
              </a:lnSpc>
            </a:pPr>
            <a:r>
              <a:rPr lang="fr-FR" sz="1600">
                <a:solidFill>
                  <a:srgbClr val="000000"/>
                </a:solidFill>
                <a:latin typeface="Gill Sans MT"/>
              </a:rPr>
              <a:t>- Le palmier dattier est souvent la base de maintien des populations oasiennes dans le Kawar, à In Gall et dans l’Aïr.</a:t>
            </a:r>
            <a:endParaRPr/>
          </a:p>
          <a:p>
            <a:pPr>
              <a:lnSpc>
                <a:spcPct val="100000"/>
              </a:lnSpc>
            </a:pPr>
            <a:endParaRPr/>
          </a:p>
          <a:p>
            <a:pPr>
              <a:lnSpc>
                <a:spcPct val="100000"/>
              </a:lnSpc>
            </a:pPr>
            <a:r>
              <a:rPr lang="fr-FR" sz="1600">
                <a:solidFill>
                  <a:srgbClr val="000000"/>
                </a:solidFill>
                <a:latin typeface="Gill Sans MT"/>
              </a:rPr>
              <a:t>- Elles procurent aux jeunes des revenus substantiels qui leur permettent de ne pas partir en exode.</a:t>
            </a:r>
            <a:endParaRPr/>
          </a:p>
          <a:p>
            <a:pPr>
              <a:lnSpc>
                <a:spcPct val="100000"/>
              </a:lnSpc>
            </a:pPr>
            <a:endParaRPr/>
          </a:p>
          <a:p>
            <a:pPr>
              <a:lnSpc>
                <a:spcPct val="100000"/>
              </a:lnSpc>
            </a:pPr>
            <a:r>
              <a:rPr lang="fr-FR" sz="1600">
                <a:solidFill>
                  <a:srgbClr val="000000"/>
                </a:solidFill>
                <a:latin typeface="Gill Sans MT"/>
              </a:rPr>
              <a:t>- En créant au milieu du désert un microclimat favorable au développement des cultures maraîchères (pomme de terre, courge, laitues, tomates, patate douce, igname, céréales, fourrage, canne à sucre et autres fruits).</a:t>
            </a:r>
            <a:endParaRPr/>
          </a:p>
          <a:p>
            <a:pPr>
              <a:lnSpc>
                <a:spcPct val="100000"/>
              </a:lnSpc>
            </a:pPr>
            <a:endParaRPr/>
          </a:p>
          <a:p>
            <a:pPr>
              <a:lnSpc>
                <a:spcPct val="100000"/>
              </a:lnSpc>
            </a:pPr>
            <a:r>
              <a:rPr lang="fr-FR" sz="1600">
                <a:solidFill>
                  <a:srgbClr val="000000"/>
                </a:solidFill>
                <a:latin typeface="Gill Sans MT"/>
              </a:rPr>
              <a:t>- Le palmier dattier fournit, d’une part, un fruit, la datte dont les (valeurs alimentaires sont indéniables) et, d’autre part, il constitue une source de revenus très appréciable permettant de faire face aux crises alimentaires récurrentes.</a:t>
            </a:r>
            <a:endParaRPr/>
          </a:p>
          <a:p>
            <a:pPr>
              <a:lnSpc>
                <a:spcPct val="100000"/>
              </a:lnSpc>
            </a:pPr>
            <a:r>
              <a:rPr lang="fr-FR" sz="1600">
                <a:solidFill>
                  <a:srgbClr val="000000"/>
                </a:solidFill>
                <a:latin typeface="Gill Sans MT"/>
              </a:rPr>
              <a:t> </a:t>
            </a:r>
            <a:r>
              <a:rPr lang="fr-FR" sz="1600">
                <a:solidFill>
                  <a:srgbClr val="000000"/>
                </a:solidFill>
                <a:latin typeface="Gill Sans MT"/>
              </a:rPr>
              <a:t>	</a:t>
            </a:r>
            <a:endParaRPr/>
          </a:p>
          <a:p>
            <a:pPr>
              <a:lnSpc>
                <a:spcPct val="100000"/>
              </a:lnSpc>
            </a:pPr>
            <a:r>
              <a:rPr lang="fr-FR" sz="1600">
                <a:solidFill>
                  <a:srgbClr val="000000"/>
                </a:solidFill>
                <a:latin typeface="Gill Sans MT"/>
              </a:rPr>
              <a:t>- Les sous produits artisanaux tels que les lits, les balais, les nattes et les paniers confectionnés avec les tiges et les palmes des dattiers.</a:t>
            </a:r>
            <a:endParaRPr/>
          </a:p>
          <a:p>
            <a:pPr>
              <a:lnSpc>
                <a:spcPct val="100000"/>
              </a:lnSpc>
            </a:pPr>
            <a:endParaRPr/>
          </a:p>
          <a:p>
            <a:pPr>
              <a:lnSpc>
                <a:spcPct val="100000"/>
              </a:lnSpc>
            </a:pPr>
            <a:r>
              <a:rPr lang="fr-FR" sz="1600">
                <a:solidFill>
                  <a:srgbClr val="000000"/>
                </a:solidFill>
                <a:latin typeface="Gill Sans MT"/>
              </a:rPr>
              <a:t>- Les  produits (dattes, fruits et légumes)des oasis contribuent en grande partie à l’amélioration de l’alimentation des populations.</a:t>
            </a:r>
            <a:endParaRPr/>
          </a:p>
          <a:p>
            <a:pPr>
              <a:lnSpc>
                <a:spcPct val="100000"/>
              </a:lnSpc>
            </a:pPr>
            <a:endParaRPr/>
          </a:p>
        </p:txBody>
      </p:sp>
      <p:sp>
        <p:nvSpPr>
          <p:cNvPr id="96" name="CustomShape 3"/>
          <p:cNvSpPr/>
          <p:nvPr/>
        </p:nvSpPr>
        <p:spPr>
          <a:xfrm>
            <a:off x="1368000" y="36072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spTree>
  </p:cSld>
  <p:transition spd="slow">
    <p:wipe dir="d"/>
  </p:transition>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CustomShape 1"/>
          <p:cNvSpPr/>
          <p:nvPr/>
        </p:nvSpPr>
        <p:spPr>
          <a:xfrm>
            <a:off x="1357560" y="2243160"/>
            <a:ext cx="7495920" cy="1426680"/>
          </a:xfrm>
          <a:prstGeom prst="rect">
            <a:avLst/>
          </a:prstGeom>
          <a:solidFill>
            <a:srgbClr val="ff9900"/>
          </a:solidFill>
          <a:ln>
            <a:noFill/>
          </a:ln>
        </p:spPr>
        <p:txBody>
          <a:bodyPr lIns="90000" rIns="90000" tIns="45000" bIns="45000"/>
          <a:p>
            <a:pPr algn="ctr">
              <a:lnSpc>
                <a:spcPct val="100000"/>
              </a:lnSpc>
            </a:pPr>
            <a:r>
              <a:rPr b="1" lang="fr-FR" sz="2400">
                <a:solidFill>
                  <a:srgbClr val="000000"/>
                </a:solidFill>
                <a:latin typeface="Gill Sans MT"/>
              </a:rPr>
              <a:t>Les contraintes au développement</a:t>
            </a:r>
            <a:endParaRPr/>
          </a:p>
          <a:p>
            <a:pPr algn="ctr">
              <a:lnSpc>
                <a:spcPct val="100000"/>
              </a:lnSpc>
            </a:pPr>
            <a:r>
              <a:rPr b="1" lang="fr-FR" sz="2400">
                <a:solidFill>
                  <a:srgbClr val="000000"/>
                </a:solidFill>
                <a:latin typeface="Gill Sans MT"/>
              </a:rPr>
              <a:t> </a:t>
            </a:r>
            <a:endParaRPr/>
          </a:p>
          <a:p>
            <a:pPr algn="ctr">
              <a:lnSpc>
                <a:spcPct val="100000"/>
              </a:lnSpc>
            </a:pPr>
            <a:r>
              <a:rPr b="1" lang="fr-FR" sz="2400">
                <a:solidFill>
                  <a:srgbClr val="000000"/>
                </a:solidFill>
                <a:latin typeface="Gill Sans MT"/>
              </a:rPr>
              <a:t>des oasis au Niger</a:t>
            </a:r>
            <a:endParaRPr/>
          </a:p>
        </p:txBody>
      </p:sp>
    </p:spTree>
  </p:cSld>
  <p:transition spd="slow">
    <p:wipe dir="d"/>
  </p:transition>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CustomShape 1"/>
          <p:cNvSpPr/>
          <p:nvPr/>
        </p:nvSpPr>
        <p:spPr>
          <a:xfrm>
            <a:off x="1296000" y="733680"/>
            <a:ext cx="7495920" cy="5095440"/>
          </a:xfrm>
          <a:prstGeom prst="rect">
            <a:avLst/>
          </a:prstGeom>
          <a:noFill/>
          <a:ln>
            <a:noFill/>
          </a:ln>
        </p:spPr>
        <p:txBody>
          <a:bodyPr lIns="90000" rIns="90000" tIns="45000" bIns="45000"/>
          <a:p>
            <a:pPr>
              <a:lnSpc>
                <a:spcPct val="100000"/>
              </a:lnSpc>
            </a:pPr>
            <a:endParaRPr/>
          </a:p>
          <a:p>
            <a:pPr>
              <a:lnSpc>
                <a:spcPct val="100000"/>
              </a:lnSpc>
            </a:pPr>
            <a:r>
              <a:rPr b="1" lang="fr-FR">
                <a:solidFill>
                  <a:srgbClr val="000000"/>
                </a:solidFill>
                <a:latin typeface="Gill Sans MT"/>
              </a:rPr>
              <a:t>Les contraintes organisationnelles</a:t>
            </a:r>
            <a:endParaRPr/>
          </a:p>
          <a:p>
            <a:pPr>
              <a:lnSpc>
                <a:spcPct val="100000"/>
              </a:lnSpc>
            </a:pPr>
            <a:endParaRPr/>
          </a:p>
          <a:p>
            <a:pPr>
              <a:lnSpc>
                <a:spcPct val="100000"/>
              </a:lnSpc>
            </a:pPr>
            <a:r>
              <a:rPr lang="fr-FR">
                <a:solidFill>
                  <a:srgbClr val="000000"/>
                </a:solidFill>
                <a:latin typeface="Gill Sans MT"/>
              </a:rPr>
              <a:t>- Difficultés d’approvisionnement en semences (pomme de terre, laitue, chou, oignon, tomate,…) aux périodes propices.</a:t>
            </a:r>
            <a:endParaRPr/>
          </a:p>
          <a:p>
            <a:pPr>
              <a:lnSpc>
                <a:spcPct val="100000"/>
              </a:lnSpc>
            </a:pPr>
            <a:r>
              <a:rPr lang="fr-FR">
                <a:solidFill>
                  <a:srgbClr val="000000"/>
                </a:solidFill>
                <a:latin typeface="Gill Sans MT"/>
              </a:rPr>
              <a:t>- Ignorance des techniques phoenicicoles (conservation des dattes, entretien des dattiers, pollinisation, multiplication des dattiers,…)  surtout dans les cuvettes oasiennes et une partie de l’Aïr.</a:t>
            </a:r>
            <a:endParaRPr/>
          </a:p>
          <a:p>
            <a:pPr>
              <a:lnSpc>
                <a:spcPct val="100000"/>
              </a:lnSpc>
            </a:pPr>
            <a:r>
              <a:rPr lang="fr-FR">
                <a:solidFill>
                  <a:srgbClr val="000000"/>
                </a:solidFill>
                <a:latin typeface="Gill Sans MT"/>
              </a:rPr>
              <a:t>- Faible capacité financière des phoeniciculteurs</a:t>
            </a:r>
            <a:endParaRPr/>
          </a:p>
          <a:p>
            <a:pPr>
              <a:lnSpc>
                <a:spcPct val="100000"/>
              </a:lnSpc>
            </a:pPr>
            <a:r>
              <a:rPr lang="fr-FR">
                <a:solidFill>
                  <a:srgbClr val="000000"/>
                </a:solidFill>
                <a:latin typeface="Gill Sans MT"/>
              </a:rPr>
              <a:t>- Vieillissement des dattiers et abandon de certaines oasis</a:t>
            </a:r>
            <a:endParaRPr/>
          </a:p>
          <a:p>
            <a:pPr>
              <a:lnSpc>
                <a:spcPct val="100000"/>
              </a:lnSpc>
            </a:pPr>
            <a:r>
              <a:rPr lang="fr-FR">
                <a:solidFill>
                  <a:srgbClr val="000000"/>
                </a:solidFill>
                <a:latin typeface="Gill Sans MT"/>
              </a:rPr>
              <a:t>- Manque de moyens de transport qui entraînent la perte des produits périssables</a:t>
            </a:r>
            <a:endParaRPr/>
          </a:p>
          <a:p>
            <a:pPr>
              <a:lnSpc>
                <a:spcPct val="100000"/>
              </a:lnSpc>
            </a:pPr>
            <a:r>
              <a:rPr lang="fr-FR">
                <a:solidFill>
                  <a:srgbClr val="000000"/>
                </a:solidFill>
                <a:latin typeface="Gill Sans MT"/>
              </a:rPr>
              <a:t>- Absence de structures d’encadrement et d’organisation des paysans oasiens,</a:t>
            </a:r>
            <a:endParaRPr/>
          </a:p>
          <a:p>
            <a:pPr>
              <a:lnSpc>
                <a:spcPct val="100000"/>
              </a:lnSpc>
            </a:pPr>
            <a:r>
              <a:rPr lang="fr-FR">
                <a:solidFill>
                  <a:srgbClr val="000000"/>
                </a:solidFill>
                <a:latin typeface="Gill Sans MT"/>
              </a:rPr>
              <a:t>- Insuffisance des moyens et matériels de production</a:t>
            </a:r>
            <a:endParaRPr/>
          </a:p>
          <a:p>
            <a:pPr>
              <a:lnSpc>
                <a:spcPct val="100000"/>
              </a:lnSpc>
            </a:pPr>
            <a:r>
              <a:rPr lang="fr-FR">
                <a:solidFill>
                  <a:srgbClr val="000000"/>
                </a:solidFill>
                <a:latin typeface="Gill Sans MT"/>
              </a:rPr>
              <a:t>- Manque de renforcement des capacités des phoeniciculteurs dans le domaine de l’agriculture oasienne</a:t>
            </a:r>
            <a:endParaRPr/>
          </a:p>
          <a:p>
            <a:pPr>
              <a:lnSpc>
                <a:spcPct val="100000"/>
              </a:lnSpc>
            </a:pPr>
            <a:endParaRPr/>
          </a:p>
          <a:p>
            <a:pPr>
              <a:lnSpc>
                <a:spcPct val="100000"/>
              </a:lnSpc>
            </a:pPr>
            <a:endParaRPr/>
          </a:p>
        </p:txBody>
      </p:sp>
      <p:sp>
        <p:nvSpPr>
          <p:cNvPr id="99" name="CustomShape 2"/>
          <p:cNvSpPr/>
          <p:nvPr/>
        </p:nvSpPr>
        <p:spPr>
          <a:xfrm>
            <a:off x="1368000" y="361080"/>
            <a:ext cx="7488360" cy="386640"/>
          </a:xfrm>
          <a:prstGeom prst="rect">
            <a:avLst/>
          </a:prstGeom>
          <a:solidFill>
            <a:srgbClr val="ff9900"/>
          </a:solidFill>
          <a:ln>
            <a:noFill/>
          </a:ln>
        </p:spPr>
        <p:txBody>
          <a:bodyPr lIns="90000" rIns="90000" tIns="45000" bIns="45000"/>
          <a:p>
            <a:pPr algn="r">
              <a:lnSpc>
                <a:spcPct val="100000"/>
              </a:lnSpc>
            </a:pPr>
            <a:r>
              <a:rPr b="1" lang="fr-FR" sz="2000">
                <a:solidFill>
                  <a:srgbClr val="000000"/>
                </a:solidFill>
                <a:latin typeface="Gill Sans MT"/>
              </a:rPr>
              <a:t>Les contraintes des oasis du Niger</a:t>
            </a:r>
            <a:endParaRPr/>
          </a:p>
        </p:txBody>
      </p:sp>
    </p:spTree>
  </p:cSld>
  <p:transition spd="slow">
    <p:wipe dir="d"/>
  </p:transition>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CustomShape 1"/>
          <p:cNvSpPr/>
          <p:nvPr/>
        </p:nvSpPr>
        <p:spPr>
          <a:xfrm>
            <a:off x="1434960" y="274680"/>
            <a:ext cx="7495920" cy="793440"/>
          </a:xfrm>
          <a:prstGeom prst="rect">
            <a:avLst/>
          </a:prstGeom>
          <a:noFill/>
          <a:ln>
            <a:noFill/>
          </a:ln>
        </p:spPr>
        <p:txBody>
          <a:bodyPr lIns="90000" rIns="90000" tIns="45000" bIns="45000" anchor="ctr"/>
          <a:p>
            <a:pPr>
              <a:lnSpc>
                <a:spcPct val="100000"/>
              </a:lnSpc>
            </a:pPr>
            <a:r>
              <a:rPr b="1" lang="fr-FR" sz="2800">
                <a:solidFill>
                  <a:srgbClr val="572314"/>
                </a:solidFill>
                <a:latin typeface="Gill Sans MT"/>
              </a:rPr>
              <a:t>  </a:t>
            </a:r>
            <a:endParaRPr/>
          </a:p>
        </p:txBody>
      </p:sp>
      <p:sp>
        <p:nvSpPr>
          <p:cNvPr id="101" name="CustomShape 2"/>
          <p:cNvSpPr/>
          <p:nvPr/>
        </p:nvSpPr>
        <p:spPr>
          <a:xfrm>
            <a:off x="1362240" y="648000"/>
            <a:ext cx="7490880" cy="4785120"/>
          </a:xfrm>
          <a:prstGeom prst="rect">
            <a:avLst/>
          </a:prstGeom>
          <a:noFill/>
          <a:ln>
            <a:noFill/>
          </a:ln>
        </p:spPr>
        <p:txBody>
          <a:bodyPr lIns="90000" rIns="90000" tIns="45000" bIns="45000"/>
          <a:p>
            <a:pPr>
              <a:lnSpc>
                <a:spcPct val="100000"/>
              </a:lnSpc>
            </a:pPr>
            <a:endParaRPr/>
          </a:p>
          <a:p>
            <a:pPr>
              <a:lnSpc>
                <a:spcPct val="100000"/>
              </a:lnSpc>
            </a:pPr>
            <a:r>
              <a:rPr b="1" lang="fr-FR">
                <a:solidFill>
                  <a:srgbClr val="000000"/>
                </a:solidFill>
                <a:latin typeface="Gill Sans MT"/>
              </a:rPr>
              <a:t>Les contraintes environnementales</a:t>
            </a:r>
            <a:endParaRPr/>
          </a:p>
          <a:p>
            <a:pPr>
              <a:lnSpc>
                <a:spcPct val="100000"/>
              </a:lnSpc>
            </a:pPr>
            <a:r>
              <a:rPr lang="fr-FR">
                <a:solidFill>
                  <a:srgbClr val="000000"/>
                </a:solidFill>
                <a:latin typeface="Gill Sans MT"/>
              </a:rPr>
              <a:t>- Les sécheresses cycliques</a:t>
            </a:r>
            <a:endParaRPr/>
          </a:p>
          <a:p>
            <a:pPr>
              <a:lnSpc>
                <a:spcPct val="100000"/>
              </a:lnSpc>
            </a:pPr>
            <a:r>
              <a:rPr lang="fr-FR">
                <a:solidFill>
                  <a:srgbClr val="000000"/>
                </a:solidFill>
                <a:latin typeface="Gill Sans MT"/>
              </a:rPr>
              <a:t>- Les inondations et les crues des vallées</a:t>
            </a:r>
            <a:endParaRPr/>
          </a:p>
          <a:p>
            <a:pPr>
              <a:lnSpc>
                <a:spcPct val="100000"/>
              </a:lnSpc>
            </a:pPr>
            <a:r>
              <a:rPr lang="fr-FR">
                <a:solidFill>
                  <a:srgbClr val="000000"/>
                </a:solidFill>
                <a:latin typeface="Gill Sans MT"/>
              </a:rPr>
              <a:t>- Insuffisance des ressources en eau pour l’arrosage des dattiers pour les oasis d'oued.</a:t>
            </a:r>
            <a:endParaRPr/>
          </a:p>
          <a:p>
            <a:pPr>
              <a:lnSpc>
                <a:spcPct val="100000"/>
              </a:lnSpc>
            </a:pPr>
            <a:r>
              <a:rPr lang="fr-FR">
                <a:solidFill>
                  <a:srgbClr val="000000"/>
                </a:solidFill>
                <a:latin typeface="Gill Sans MT"/>
              </a:rPr>
              <a:t>- Ensablement des palmeraies et des cuvettes oasiennes</a:t>
            </a:r>
            <a:endParaRPr/>
          </a:p>
          <a:p>
            <a:pPr>
              <a:lnSpc>
                <a:spcPct val="100000"/>
              </a:lnSpc>
            </a:pPr>
            <a:r>
              <a:rPr lang="fr-FR">
                <a:solidFill>
                  <a:srgbClr val="000000"/>
                </a:solidFill>
                <a:latin typeface="Gill Sans MT"/>
              </a:rPr>
              <a:t>- Érosion éolienne et hydrique et pauvreté des sols</a:t>
            </a:r>
            <a:endParaRPr/>
          </a:p>
          <a:p>
            <a:pPr>
              <a:lnSpc>
                <a:spcPct val="100000"/>
              </a:lnSpc>
            </a:pPr>
            <a:r>
              <a:rPr lang="fr-FR">
                <a:solidFill>
                  <a:srgbClr val="000000"/>
                </a:solidFill>
                <a:latin typeface="Gill Sans MT"/>
              </a:rPr>
              <a:t>- Les maladies (acariose) et les parasites (cochenille blanche) des palmiers dattiers</a:t>
            </a:r>
            <a:endParaRPr/>
          </a:p>
          <a:p>
            <a:pPr>
              <a:lnSpc>
                <a:spcPct val="100000"/>
              </a:lnSpc>
            </a:pPr>
            <a:r>
              <a:rPr lang="fr-FR">
                <a:solidFill>
                  <a:srgbClr val="000000"/>
                </a:solidFill>
                <a:latin typeface="Gill Sans MT"/>
              </a:rPr>
              <a:t>- Salinisation des terres de culture dans les zones traditionnelles comme dans les zones des cuvettes</a:t>
            </a:r>
            <a:endParaRPr/>
          </a:p>
          <a:p>
            <a:pPr>
              <a:lnSpc>
                <a:spcPct val="100000"/>
              </a:lnSpc>
            </a:pPr>
            <a:endParaRPr/>
          </a:p>
          <a:p>
            <a:pPr>
              <a:lnSpc>
                <a:spcPct val="100000"/>
              </a:lnSpc>
            </a:pPr>
            <a:r>
              <a:rPr b="1" lang="fr-FR">
                <a:solidFill>
                  <a:srgbClr val="000000"/>
                </a:solidFill>
                <a:latin typeface="Gill Sans MT"/>
              </a:rPr>
              <a:t>Autres contraintes</a:t>
            </a:r>
            <a:endParaRPr/>
          </a:p>
          <a:p>
            <a:pPr>
              <a:lnSpc>
                <a:spcPct val="100000"/>
              </a:lnSpc>
            </a:pPr>
            <a:r>
              <a:rPr lang="fr-FR">
                <a:solidFill>
                  <a:srgbClr val="000000"/>
                </a:solidFill>
                <a:latin typeface="Gill Sans MT"/>
              </a:rPr>
              <a:t>- L’analphabétisme des phoeniciculteurs</a:t>
            </a:r>
            <a:endParaRPr/>
          </a:p>
          <a:p>
            <a:pPr>
              <a:lnSpc>
                <a:spcPct val="100000"/>
              </a:lnSpc>
            </a:pPr>
            <a:r>
              <a:rPr lang="fr-FR">
                <a:solidFill>
                  <a:srgbClr val="000000"/>
                </a:solidFill>
                <a:latin typeface="Gill Sans MT"/>
              </a:rPr>
              <a:t>- Absence de politique nationale spécifique à l’agriculture oasienne.</a:t>
            </a:r>
            <a:endParaRPr/>
          </a:p>
          <a:p>
            <a:pPr>
              <a:lnSpc>
                <a:spcPct val="100000"/>
              </a:lnSpc>
            </a:pPr>
            <a:r>
              <a:rPr lang="fr-FR">
                <a:solidFill>
                  <a:srgbClr val="000000"/>
                </a:solidFill>
                <a:latin typeface="Gill Sans MT"/>
              </a:rPr>
              <a:t>- État défectueux des routes dans les zones oasiennes qui rend difficile le transport des produits oasiens (dattes cultures maraîchères)</a:t>
            </a:r>
            <a:endParaRPr/>
          </a:p>
          <a:p>
            <a:pPr>
              <a:lnSpc>
                <a:spcPct val="100000"/>
              </a:lnSpc>
            </a:pPr>
            <a:endParaRPr/>
          </a:p>
          <a:p>
            <a:pPr>
              <a:lnSpc>
                <a:spcPct val="100000"/>
              </a:lnSpc>
            </a:pPr>
            <a:endParaRPr/>
          </a:p>
          <a:p>
            <a:pPr>
              <a:lnSpc>
                <a:spcPct val="100000"/>
              </a:lnSpc>
            </a:pPr>
            <a:endParaRPr/>
          </a:p>
          <a:p>
            <a:pPr>
              <a:lnSpc>
                <a:spcPct val="100000"/>
              </a:lnSpc>
            </a:pPr>
            <a:endParaRPr/>
          </a:p>
          <a:p>
            <a:pPr algn="ctr">
              <a:lnSpc>
                <a:spcPct val="100000"/>
              </a:lnSpc>
            </a:pPr>
            <a:endParaRPr/>
          </a:p>
          <a:p>
            <a:pPr>
              <a:lnSpc>
                <a:spcPct val="100000"/>
              </a:lnSpc>
            </a:pPr>
            <a:endParaRPr/>
          </a:p>
        </p:txBody>
      </p:sp>
      <p:sp>
        <p:nvSpPr>
          <p:cNvPr id="102" name="CustomShape 3"/>
          <p:cNvSpPr/>
          <p:nvPr/>
        </p:nvSpPr>
        <p:spPr>
          <a:xfrm>
            <a:off x="1368000" y="361440"/>
            <a:ext cx="7488360" cy="386640"/>
          </a:xfrm>
          <a:prstGeom prst="rect">
            <a:avLst/>
          </a:prstGeom>
          <a:solidFill>
            <a:srgbClr val="ff9900"/>
          </a:solidFill>
          <a:ln>
            <a:noFill/>
          </a:ln>
        </p:spPr>
        <p:txBody>
          <a:bodyPr lIns="90000" rIns="90000" tIns="45000" bIns="45000"/>
          <a:p>
            <a:pPr algn="r">
              <a:lnSpc>
                <a:spcPct val="100000"/>
              </a:lnSpc>
            </a:pPr>
            <a:r>
              <a:rPr b="1" lang="fr-FR" sz="2000">
                <a:solidFill>
                  <a:srgbClr val="000000"/>
                </a:solidFill>
                <a:latin typeface="Gill Sans MT"/>
              </a:rPr>
              <a:t>Les contraintes des oasis du Niger</a:t>
            </a:r>
            <a:endParaRPr/>
          </a:p>
        </p:txBody>
      </p:sp>
    </p:spTree>
  </p:cSld>
  <p:transition spd="slow">
    <p:wipe dir="d"/>
  </p:transition>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CustomShape 1"/>
          <p:cNvSpPr/>
          <p:nvPr/>
        </p:nvSpPr>
        <p:spPr>
          <a:xfrm>
            <a:off x="1434960" y="2357280"/>
            <a:ext cx="7495920" cy="1600560"/>
          </a:xfrm>
          <a:prstGeom prst="rect">
            <a:avLst/>
          </a:prstGeom>
          <a:solidFill>
            <a:srgbClr val="ff6600"/>
          </a:solidFill>
          <a:ln>
            <a:noFill/>
          </a:ln>
        </p:spPr>
        <p:txBody>
          <a:bodyPr lIns="90000" rIns="90000" tIns="45000" bIns="45000" anchor="ctr"/>
          <a:p>
            <a:pPr algn="ctr">
              <a:lnSpc>
                <a:spcPct val="100000"/>
              </a:lnSpc>
            </a:pPr>
            <a:r>
              <a:rPr b="1" lang="fr-FR" sz="2400">
                <a:solidFill>
                  <a:srgbClr val="000000"/>
                </a:solidFill>
                <a:latin typeface="Gill Sans MT"/>
              </a:rPr>
              <a:t>Les Perspectives pour le développement</a:t>
            </a:r>
            <a:endParaRPr/>
          </a:p>
          <a:p>
            <a:pPr algn="ctr">
              <a:lnSpc>
                <a:spcPct val="100000"/>
              </a:lnSpc>
            </a:pPr>
            <a:r>
              <a:rPr b="1" lang="fr-FR" sz="2400">
                <a:solidFill>
                  <a:srgbClr val="000000"/>
                </a:solidFill>
                <a:latin typeface="Gill Sans MT"/>
              </a:rPr>
              <a:t> </a:t>
            </a:r>
            <a:endParaRPr/>
          </a:p>
          <a:p>
            <a:pPr algn="ctr">
              <a:lnSpc>
                <a:spcPct val="100000"/>
              </a:lnSpc>
            </a:pPr>
            <a:r>
              <a:rPr b="1" lang="fr-FR" sz="2400">
                <a:solidFill>
                  <a:srgbClr val="000000"/>
                </a:solidFill>
                <a:latin typeface="Gill Sans MT"/>
              </a:rPr>
              <a:t>des oasis au Niger</a:t>
            </a:r>
            <a:endParaRPr/>
          </a:p>
        </p:txBody>
      </p:sp>
    </p:spTree>
  </p:cSld>
  <p:transition spd="slow">
    <p:wipe dir="d"/>
  </p:transition>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CustomShape 1"/>
          <p:cNvSpPr/>
          <p:nvPr/>
        </p:nvSpPr>
        <p:spPr>
          <a:xfrm>
            <a:off x="1434960" y="1008000"/>
            <a:ext cx="7495920" cy="5236920"/>
          </a:xfrm>
          <a:prstGeom prst="rect">
            <a:avLst/>
          </a:prstGeom>
          <a:noFill/>
          <a:ln>
            <a:noFill/>
          </a:ln>
        </p:spPr>
        <p:txBody>
          <a:bodyPr lIns="90000" rIns="90000" tIns="45000" bIns="45000"/>
          <a:p>
            <a:pPr algn="just">
              <a:lnSpc>
                <a:spcPct val="100000"/>
              </a:lnSpc>
            </a:pPr>
            <a:endParaRPr/>
          </a:p>
          <a:p>
            <a:pPr algn="just">
              <a:lnSpc>
                <a:spcPct val="100000"/>
              </a:lnSpc>
            </a:pPr>
            <a:endParaRPr/>
          </a:p>
          <a:p>
            <a:pPr algn="just">
              <a:lnSpc>
                <a:spcPct val="100000"/>
              </a:lnSpc>
            </a:pPr>
            <a:r>
              <a:rPr b="1" lang="fr-FR">
                <a:solidFill>
                  <a:srgbClr val="000000"/>
                </a:solidFill>
                <a:latin typeface="Gill Sans MT"/>
              </a:rPr>
              <a:t>Les leviers d'actions pour le développement des oasis</a:t>
            </a:r>
            <a:endParaRPr/>
          </a:p>
          <a:p>
            <a:pPr algn="just">
              <a:lnSpc>
                <a:spcPct val="100000"/>
              </a:lnSpc>
            </a:pPr>
            <a:endParaRPr/>
          </a:p>
          <a:p>
            <a:pPr algn="just">
              <a:lnSpc>
                <a:spcPct val="100000"/>
              </a:lnSpc>
            </a:pPr>
            <a:r>
              <a:rPr lang="fr-FR">
                <a:solidFill>
                  <a:srgbClr val="000000"/>
                </a:solidFill>
                <a:latin typeface="Cambria"/>
              </a:rPr>
              <a:t>- Initiation et exécution des projets.</a:t>
            </a:r>
            <a:endParaRPr/>
          </a:p>
          <a:p>
            <a:pPr algn="just">
              <a:lnSpc>
                <a:spcPct val="100000"/>
              </a:lnSpc>
            </a:pPr>
            <a:r>
              <a:rPr lang="fr-FR">
                <a:solidFill>
                  <a:srgbClr val="000000"/>
                </a:solidFill>
                <a:latin typeface="Gill Sans MT"/>
              </a:rPr>
              <a:t>- Monographies et cartographies des palmeraies.</a:t>
            </a:r>
            <a:endParaRPr/>
          </a:p>
          <a:p>
            <a:pPr algn="just">
              <a:lnSpc>
                <a:spcPct val="100000"/>
              </a:lnSpc>
            </a:pPr>
            <a:r>
              <a:rPr lang="fr-FR">
                <a:solidFill>
                  <a:srgbClr val="000000"/>
                </a:solidFill>
                <a:latin typeface="Cambria"/>
              </a:rPr>
              <a:t>- Organisation et formation des producteurs oasiens dans les domaines tels que l'agriculture oasienne, les techniques phoenicicoles, le maraîchage, la protection de l’environnement, la lutte contre la désertification.</a:t>
            </a:r>
            <a:endParaRPr/>
          </a:p>
          <a:p>
            <a:pPr algn="just">
              <a:lnSpc>
                <a:spcPct val="100000"/>
              </a:lnSpc>
            </a:pPr>
            <a:r>
              <a:rPr lang="fr-FR">
                <a:solidFill>
                  <a:srgbClr val="000000"/>
                </a:solidFill>
                <a:latin typeface="Gill Sans MT"/>
              </a:rPr>
              <a:t>- Renforcements des capacités des paysans oasiens, dotation en matériels (aratoires et motopompes) et équipement agricoles pour l’agriculture oasienne.</a:t>
            </a:r>
            <a:endParaRPr/>
          </a:p>
          <a:p>
            <a:pPr algn="just">
              <a:lnSpc>
                <a:spcPct val="100000"/>
              </a:lnSpc>
            </a:pPr>
            <a:r>
              <a:rPr lang="fr-FR">
                <a:solidFill>
                  <a:srgbClr val="000000"/>
                </a:solidFill>
                <a:latin typeface="Cambria"/>
              </a:rPr>
              <a:t>- Émergence de filières en semences de qualité.</a:t>
            </a:r>
            <a:endParaRPr/>
          </a:p>
          <a:p>
            <a:pPr algn="just">
              <a:lnSpc>
                <a:spcPct val="100000"/>
              </a:lnSpc>
            </a:pPr>
            <a:r>
              <a:rPr lang="fr-FR">
                <a:solidFill>
                  <a:srgbClr val="000000"/>
                </a:solidFill>
                <a:latin typeface="Gill Sans MT"/>
              </a:rPr>
              <a:t>- Construction des routes et appui en moyens de transport.</a:t>
            </a:r>
            <a:endParaRPr/>
          </a:p>
          <a:p>
            <a:pPr algn="just">
              <a:lnSpc>
                <a:spcPct val="100000"/>
              </a:lnSpc>
            </a:pPr>
            <a:r>
              <a:rPr lang="fr-FR">
                <a:solidFill>
                  <a:srgbClr val="000000"/>
                </a:solidFill>
                <a:latin typeface="Gill Sans MT"/>
              </a:rPr>
              <a:t>- Désensablement des cuvettes oasiennes.</a:t>
            </a:r>
            <a:endParaRPr/>
          </a:p>
        </p:txBody>
      </p:sp>
      <p:sp>
        <p:nvSpPr>
          <p:cNvPr id="105" name="CustomShape 2"/>
          <p:cNvSpPr/>
          <p:nvPr/>
        </p:nvSpPr>
        <p:spPr>
          <a:xfrm>
            <a:off x="1368000" y="362520"/>
            <a:ext cx="7488360" cy="386640"/>
          </a:xfrm>
          <a:prstGeom prst="rect">
            <a:avLst/>
          </a:prstGeom>
          <a:solidFill>
            <a:srgbClr val="ff6600"/>
          </a:solidFill>
          <a:ln>
            <a:noFill/>
          </a:ln>
        </p:spPr>
        <p:txBody>
          <a:bodyPr lIns="90000" rIns="90000" tIns="45000" bIns="45000"/>
          <a:p>
            <a:pPr algn="r">
              <a:lnSpc>
                <a:spcPct val="100000"/>
              </a:lnSpc>
            </a:pPr>
            <a:r>
              <a:rPr b="1" lang="fr-FR" sz="2000">
                <a:solidFill>
                  <a:srgbClr val="000000"/>
                </a:solidFill>
                <a:latin typeface="Gill Sans MT"/>
              </a:rPr>
              <a:t>Les perspectives des oasis du Niger</a:t>
            </a:r>
            <a:endParaRPr/>
          </a:p>
        </p:txBody>
      </p:sp>
    </p:spTree>
  </p:cSld>
  <p:transition spd="slow">
    <p:wipe dir="d"/>
  </p:transition>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 name="CustomShape 1"/>
          <p:cNvSpPr/>
          <p:nvPr/>
        </p:nvSpPr>
        <p:spPr>
          <a:xfrm>
            <a:off x="1434960" y="274680"/>
            <a:ext cx="7495920" cy="1139400"/>
          </a:xfrm>
          <a:prstGeom prst="rect">
            <a:avLst/>
          </a:prstGeom>
          <a:noFill/>
          <a:ln>
            <a:noFill/>
          </a:ln>
        </p:spPr>
        <p:txBody>
          <a:bodyPr lIns="90000" rIns="90000" tIns="45000" bIns="45000" anchor="ctr"/>
          <a:p>
            <a:pPr algn="ctr">
              <a:lnSpc>
                <a:spcPct val="100000"/>
              </a:lnSpc>
            </a:pPr>
            <a:r>
              <a:rPr b="1" lang="fr-FR" sz="4300">
                <a:solidFill>
                  <a:srgbClr val="ff0000"/>
                </a:solidFill>
                <a:latin typeface="Gill Sans MT"/>
              </a:rPr>
              <a:t> </a:t>
            </a:r>
            <a:endParaRPr/>
          </a:p>
        </p:txBody>
      </p:sp>
      <p:sp>
        <p:nvSpPr>
          <p:cNvPr id="46" name="CustomShape 2"/>
          <p:cNvSpPr/>
          <p:nvPr/>
        </p:nvSpPr>
        <p:spPr>
          <a:xfrm>
            <a:off x="1428840" y="648000"/>
            <a:ext cx="7495920" cy="5180760"/>
          </a:xfrm>
          <a:prstGeom prst="rect">
            <a:avLst/>
          </a:prstGeom>
          <a:noFill/>
          <a:ln>
            <a:noFill/>
          </a:ln>
        </p:spPr>
        <p:txBody>
          <a:bodyPr lIns="90000" rIns="90000" tIns="45000" bIns="45000"/>
          <a:p>
            <a:pPr algn="ctr">
              <a:lnSpc>
                <a:spcPct val="100000"/>
              </a:lnSpc>
            </a:pPr>
            <a:r>
              <a:rPr lang="fr-FR">
                <a:solidFill>
                  <a:srgbClr val="000000"/>
                </a:solidFill>
                <a:latin typeface="Gill Sans MT"/>
              </a:rPr>
              <a:t>	</a:t>
            </a:r>
            <a:r>
              <a:rPr lang="fr-FR">
                <a:solidFill>
                  <a:srgbClr val="000000"/>
                </a:solidFill>
                <a:latin typeface="Gill Sans MT"/>
              </a:rPr>
              <a:t>Cette intervention vise à donner d’abord un aperçu général sur les oasis du Niger. Il s’agit de les décrire à travers leurs spécificités. Ensuite, nous allons aborder la problématique oasienne au Niger et les perspectives pour le développement des oasis dans ce pays. Ainsi, notre étude s’articule autour des points suivants :</a:t>
            </a:r>
            <a:endParaRPr/>
          </a:p>
          <a:p>
            <a:pP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sp>
        <p:nvSpPr>
          <p:cNvPr id="47" name="CustomShape 3"/>
          <p:cNvSpPr/>
          <p:nvPr/>
        </p:nvSpPr>
        <p:spPr>
          <a:xfrm>
            <a:off x="1512000" y="2761560"/>
            <a:ext cx="7273440" cy="403200"/>
          </a:xfrm>
          <a:prstGeom prst="rect">
            <a:avLst/>
          </a:prstGeom>
          <a:solidFill>
            <a:srgbClr val="ffff99"/>
          </a:solidFill>
          <a:ln>
            <a:noFill/>
          </a:ln>
        </p:spPr>
        <p:txBody>
          <a:bodyPr lIns="90000" rIns="90000" tIns="45000" bIns="45000"/>
          <a:p>
            <a:pPr algn="ctr">
              <a:lnSpc>
                <a:spcPct val="100000"/>
              </a:lnSpc>
            </a:pPr>
            <a:r>
              <a:rPr b="1" lang="fr-FR">
                <a:solidFill>
                  <a:srgbClr val="000000"/>
                </a:solidFill>
                <a:latin typeface="Gill Sans MT"/>
              </a:rPr>
              <a:t>Présentation du Niger</a:t>
            </a:r>
            <a:endParaRPr/>
          </a:p>
        </p:txBody>
      </p:sp>
      <p:sp>
        <p:nvSpPr>
          <p:cNvPr id="48" name="CustomShape 4"/>
          <p:cNvSpPr/>
          <p:nvPr/>
        </p:nvSpPr>
        <p:spPr>
          <a:xfrm>
            <a:off x="1520640" y="3532680"/>
            <a:ext cx="7279920" cy="428760"/>
          </a:xfrm>
          <a:prstGeom prst="rect">
            <a:avLst/>
          </a:prstGeom>
          <a:solidFill>
            <a:srgbClr val="ffcc00"/>
          </a:solidFill>
          <a:ln>
            <a:noFill/>
          </a:ln>
        </p:spPr>
        <p:txBody>
          <a:bodyPr lIns="90000" rIns="90000" tIns="45000" bIns="45000"/>
          <a:p>
            <a:pPr algn="ctr">
              <a:lnSpc>
                <a:spcPct val="100000"/>
              </a:lnSpc>
            </a:pPr>
            <a:r>
              <a:rPr b="1" lang="fr-FR">
                <a:solidFill>
                  <a:srgbClr val="000000"/>
                </a:solidFill>
                <a:latin typeface="Gill Sans MT"/>
              </a:rPr>
              <a:t>Les oasis du Niger</a:t>
            </a:r>
            <a:endParaRPr/>
          </a:p>
        </p:txBody>
      </p:sp>
      <p:sp>
        <p:nvSpPr>
          <p:cNvPr id="49" name="CustomShape 5"/>
          <p:cNvSpPr/>
          <p:nvPr/>
        </p:nvSpPr>
        <p:spPr>
          <a:xfrm>
            <a:off x="1512000" y="5112000"/>
            <a:ext cx="7268760" cy="428760"/>
          </a:xfrm>
          <a:prstGeom prst="rect">
            <a:avLst/>
          </a:prstGeom>
          <a:solidFill>
            <a:srgbClr val="ff6600"/>
          </a:solidFill>
          <a:ln>
            <a:noFill/>
          </a:ln>
        </p:spPr>
        <p:txBody>
          <a:bodyPr lIns="90000" rIns="90000" tIns="45000" bIns="45000"/>
          <a:p>
            <a:pPr algn="ctr">
              <a:lnSpc>
                <a:spcPct val="100000"/>
              </a:lnSpc>
            </a:pPr>
            <a:r>
              <a:rPr b="1" lang="fr-FR">
                <a:solidFill>
                  <a:srgbClr val="000000"/>
                </a:solidFill>
                <a:latin typeface="Gill Sans MT"/>
              </a:rPr>
              <a:t>Perspectives du développement des oasis au Niger</a:t>
            </a:r>
            <a:endParaRPr/>
          </a:p>
        </p:txBody>
      </p:sp>
      <p:sp>
        <p:nvSpPr>
          <p:cNvPr id="50" name="CustomShape 6"/>
          <p:cNvSpPr/>
          <p:nvPr/>
        </p:nvSpPr>
        <p:spPr>
          <a:xfrm>
            <a:off x="1522080" y="4314960"/>
            <a:ext cx="7268760" cy="428760"/>
          </a:xfrm>
          <a:prstGeom prst="rect">
            <a:avLst/>
          </a:prstGeom>
          <a:solidFill>
            <a:srgbClr val="ff9900"/>
          </a:solidFill>
          <a:ln>
            <a:noFill/>
          </a:ln>
        </p:spPr>
        <p:txBody>
          <a:bodyPr lIns="90000" rIns="90000" tIns="45000" bIns="45000"/>
          <a:p>
            <a:pPr algn="ctr">
              <a:lnSpc>
                <a:spcPct val="100000"/>
              </a:lnSpc>
            </a:pPr>
            <a:r>
              <a:rPr b="1" lang="fr-FR">
                <a:solidFill>
                  <a:srgbClr val="000000"/>
                </a:solidFill>
                <a:latin typeface="Gill Sans MT"/>
              </a:rPr>
              <a:t>Les contraintes du développement des oasis au Niger</a:t>
            </a:r>
            <a:endParaRPr/>
          </a:p>
        </p:txBody>
      </p:sp>
    </p:spTree>
  </p:cSld>
  <p:transition spd="slow">
    <p:wipe dir="d"/>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CustomShape 1"/>
          <p:cNvSpPr/>
          <p:nvPr/>
        </p:nvSpPr>
        <p:spPr>
          <a:xfrm>
            <a:off x="1214280" y="936000"/>
            <a:ext cx="7783200" cy="5561280"/>
          </a:xfrm>
          <a:prstGeom prst="rect">
            <a:avLst/>
          </a:prstGeom>
          <a:noFill/>
          <a:ln>
            <a:noFill/>
          </a:ln>
        </p:spPr>
        <p:txBody>
          <a:bodyPr lIns="90000" rIns="90000" tIns="45000" bIns="45000"/>
          <a:p>
            <a:pPr algn="just">
              <a:lnSpc>
                <a:spcPct val="100000"/>
              </a:lnSpc>
            </a:pPr>
            <a:r>
              <a:rPr b="1" lang="fr-FR">
                <a:solidFill>
                  <a:srgbClr val="000000"/>
                </a:solidFill>
                <a:latin typeface="Gill Sans MT"/>
              </a:rPr>
              <a:t>Les activités sont nombreuses et diversifiés et touchent tous les domaines de l'économie nationale</a:t>
            </a:r>
            <a:endParaRPr/>
          </a:p>
          <a:p>
            <a:pPr algn="just">
              <a:lnSpc>
                <a:spcPct val="100000"/>
              </a:lnSpc>
            </a:pPr>
            <a:endParaRPr/>
          </a:p>
          <a:p>
            <a:pPr algn="just">
              <a:lnSpc>
                <a:spcPct val="100000"/>
              </a:lnSpc>
            </a:pPr>
            <a:r>
              <a:rPr lang="fr-FR">
                <a:solidFill>
                  <a:srgbClr val="000000"/>
                </a:solidFill>
                <a:latin typeface="Gill Sans MT"/>
              </a:rPr>
              <a:t>- Voyages d’échanges d’expériences des phoeniciculteurs du Niger dans les pays où l’agriculture oasienne est très développée pour leur permettre de bénéficier des compétences des oasiens</a:t>
            </a:r>
            <a:endParaRPr/>
          </a:p>
          <a:p>
            <a:pPr algn="just">
              <a:lnSpc>
                <a:spcPct val="100000"/>
              </a:lnSpc>
            </a:pPr>
            <a:r>
              <a:rPr lang="fr-FR">
                <a:solidFill>
                  <a:srgbClr val="000000"/>
                </a:solidFill>
                <a:latin typeface="Gill Sans MT"/>
              </a:rPr>
              <a:t>- Organisation des paysans oasiens, développement des filières de commercialisation des produits oasiens,</a:t>
            </a:r>
            <a:endParaRPr/>
          </a:p>
          <a:p>
            <a:pPr algn="just">
              <a:lnSpc>
                <a:spcPct val="100000"/>
              </a:lnSpc>
            </a:pPr>
            <a:r>
              <a:rPr lang="fr-FR">
                <a:solidFill>
                  <a:srgbClr val="000000"/>
                </a:solidFill>
                <a:latin typeface="Gill Sans MT"/>
              </a:rPr>
              <a:t>- Appui en matériels (aratoires et motopompes) et équipement agricoles pour l’agriculture oasienne (pollinisateurs mécaniques, broyeurs des noyaux et de déchets des dattes pour l’alimentation animale),</a:t>
            </a:r>
            <a:endParaRPr/>
          </a:p>
          <a:p>
            <a:pPr algn="just">
              <a:lnSpc>
                <a:spcPct val="100000"/>
              </a:lnSpc>
            </a:pPr>
            <a:r>
              <a:rPr lang="fr-FR">
                <a:solidFill>
                  <a:srgbClr val="000000"/>
                </a:solidFill>
                <a:latin typeface="Gill Sans MT"/>
              </a:rPr>
              <a:t>- Développement des Activités Génératrices de Revenus pour l’émergence des femmes dans les zones oasiennes,</a:t>
            </a:r>
            <a:endParaRPr/>
          </a:p>
          <a:p>
            <a:pPr algn="just">
              <a:lnSpc>
                <a:spcPct val="100000"/>
              </a:lnSpc>
            </a:pPr>
            <a:r>
              <a:rPr lang="fr-FR">
                <a:solidFill>
                  <a:srgbClr val="000000"/>
                </a:solidFill>
                <a:latin typeface="Gill Sans MT"/>
              </a:rPr>
              <a:t>- Désensablement des cuvettes oasiennes.</a:t>
            </a:r>
            <a:endParaRPr/>
          </a:p>
          <a:p>
            <a:pPr algn="just">
              <a:lnSpc>
                <a:spcPct val="100000"/>
              </a:lnSpc>
            </a:pPr>
            <a:r>
              <a:rPr lang="fr-FR">
                <a:solidFill>
                  <a:srgbClr val="000000"/>
                </a:solidFill>
                <a:latin typeface="Gill Sans MT"/>
              </a:rPr>
              <a:t>- Appuis,  à temps,  en semences de qualité pour les cultures sous palmiers dattiers</a:t>
            </a:r>
            <a:endParaRPr/>
          </a:p>
          <a:p>
            <a:pPr algn="just">
              <a:lnSpc>
                <a:spcPct val="100000"/>
              </a:lnSpc>
            </a:pPr>
            <a:r>
              <a:rPr lang="fr-FR">
                <a:solidFill>
                  <a:srgbClr val="000000"/>
                </a:solidFill>
                <a:latin typeface="Gill Sans MT"/>
              </a:rPr>
              <a:t>- Renforcement des capacités en techniques phoenicicoles, en agriculture oasienne, maraîchage, protection de l’environnement, lutte contre la désertification</a:t>
            </a:r>
            <a:endParaRPr/>
          </a:p>
          <a:p>
            <a:pPr algn="just">
              <a:lnSpc>
                <a:spcPct val="100000"/>
              </a:lnSpc>
            </a:pPr>
            <a:endParaRPr/>
          </a:p>
          <a:p>
            <a:pPr>
              <a:lnSpc>
                <a:spcPct val="100000"/>
              </a:lnSpc>
            </a:pPr>
            <a:endParaRPr/>
          </a:p>
        </p:txBody>
      </p:sp>
      <p:sp>
        <p:nvSpPr>
          <p:cNvPr id="107" name="CustomShape 2"/>
          <p:cNvSpPr/>
          <p:nvPr/>
        </p:nvSpPr>
        <p:spPr>
          <a:xfrm>
            <a:off x="1368000" y="362160"/>
            <a:ext cx="7488360" cy="386640"/>
          </a:xfrm>
          <a:prstGeom prst="rect">
            <a:avLst/>
          </a:prstGeom>
          <a:solidFill>
            <a:srgbClr val="ff6600"/>
          </a:solidFill>
          <a:ln>
            <a:noFill/>
          </a:ln>
        </p:spPr>
        <p:txBody>
          <a:bodyPr lIns="90000" rIns="90000" tIns="45000" bIns="45000"/>
          <a:p>
            <a:pPr algn="r">
              <a:lnSpc>
                <a:spcPct val="100000"/>
              </a:lnSpc>
            </a:pPr>
            <a:r>
              <a:rPr b="1" lang="fr-FR" sz="2000">
                <a:solidFill>
                  <a:srgbClr val="000000"/>
                </a:solidFill>
                <a:latin typeface="Gill Sans MT"/>
              </a:rPr>
              <a:t>Les perspectives des oasis du Niger</a:t>
            </a:r>
            <a:endParaRPr/>
          </a:p>
        </p:txBody>
      </p:sp>
    </p:spTree>
  </p:cSld>
  <p:transition spd="slow">
    <p:wipe dir="d"/>
  </p:transition>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CustomShape 1"/>
          <p:cNvSpPr/>
          <p:nvPr/>
        </p:nvSpPr>
        <p:spPr>
          <a:xfrm>
            <a:off x="1152000" y="771120"/>
            <a:ext cx="7773120" cy="6210720"/>
          </a:xfrm>
          <a:prstGeom prst="rect">
            <a:avLst/>
          </a:prstGeom>
          <a:noFill/>
          <a:ln>
            <a:noFill/>
          </a:ln>
        </p:spPr>
        <p:txBody>
          <a:bodyPr lIns="90000" rIns="90000" tIns="45000" bIns="45000"/>
          <a:p>
            <a:pPr algn="just">
              <a:lnSpc>
                <a:spcPct val="100000"/>
              </a:lnSpc>
            </a:pPr>
            <a:r>
              <a:rPr lang="fr-FR">
                <a:solidFill>
                  <a:srgbClr val="000000"/>
                </a:solidFill>
                <a:latin typeface="Gill Sans MT"/>
              </a:rPr>
              <a:t>- Mise en valeur des espaces oasiens </a:t>
            </a:r>
            <a:endParaRPr/>
          </a:p>
          <a:p>
            <a:pPr algn="just">
              <a:lnSpc>
                <a:spcPct val="100000"/>
              </a:lnSpc>
            </a:pPr>
            <a:r>
              <a:rPr lang="fr-FR">
                <a:solidFill>
                  <a:srgbClr val="000000"/>
                </a:solidFill>
                <a:latin typeface="Gill Sans MT"/>
              </a:rPr>
              <a:t>- Création de nouvelles oasis </a:t>
            </a:r>
            <a:endParaRPr/>
          </a:p>
          <a:p>
            <a:pPr algn="just">
              <a:lnSpc>
                <a:spcPct val="100000"/>
              </a:lnSpc>
            </a:pPr>
            <a:r>
              <a:rPr lang="fr-FR">
                <a:solidFill>
                  <a:srgbClr val="000000"/>
                </a:solidFill>
                <a:latin typeface="Gill Sans MT"/>
              </a:rPr>
              <a:t>- Construction des seuils et/ou des barrages de retenue d’eau dans les zones traditionnelles des oasis</a:t>
            </a:r>
            <a:endParaRPr/>
          </a:p>
          <a:p>
            <a:pPr algn="just">
              <a:lnSpc>
                <a:spcPct val="100000"/>
              </a:lnSpc>
            </a:pPr>
            <a:r>
              <a:rPr lang="fr-FR">
                <a:solidFill>
                  <a:srgbClr val="000000"/>
                </a:solidFill>
                <a:latin typeface="Gill Sans MT"/>
              </a:rPr>
              <a:t>- Protection des berges</a:t>
            </a:r>
            <a:endParaRPr/>
          </a:p>
          <a:p>
            <a:pPr algn="just">
              <a:lnSpc>
                <a:spcPct val="100000"/>
              </a:lnSpc>
            </a:pPr>
            <a:r>
              <a:rPr lang="fr-FR">
                <a:solidFill>
                  <a:srgbClr val="000000"/>
                </a:solidFill>
                <a:latin typeface="Gill Sans MT"/>
              </a:rPr>
              <a:t>- Promotion du petit élevage pour améliorer les revenus des oasiens et permettre la fertilisation des sols</a:t>
            </a:r>
            <a:endParaRPr/>
          </a:p>
          <a:p>
            <a:pPr algn="just">
              <a:lnSpc>
                <a:spcPct val="100000"/>
              </a:lnSpc>
            </a:pPr>
            <a:r>
              <a:rPr lang="fr-FR">
                <a:solidFill>
                  <a:srgbClr val="000000"/>
                </a:solidFill>
                <a:latin typeface="Gill Sans MT"/>
              </a:rPr>
              <a:t>- Lutte contre l’ensablement des palmeraies, l’érosion hydrique</a:t>
            </a:r>
            <a:endParaRPr/>
          </a:p>
          <a:p>
            <a:pPr algn="just">
              <a:lnSpc>
                <a:spcPct val="100000"/>
              </a:lnSpc>
            </a:pPr>
            <a:r>
              <a:rPr lang="fr-FR">
                <a:solidFill>
                  <a:srgbClr val="000000"/>
                </a:solidFill>
                <a:latin typeface="Gill Sans MT"/>
              </a:rPr>
              <a:t>- Doter les organisations oasiennes en moyens logistiques (camions, véhicules tout terrain) de transport des produits oasiens (dattes, fruits divers et légumes)</a:t>
            </a:r>
            <a:endParaRPr/>
          </a:p>
          <a:p>
            <a:pPr algn="just">
              <a:lnSpc>
                <a:spcPct val="100000"/>
              </a:lnSpc>
            </a:pPr>
            <a:r>
              <a:rPr lang="fr-FR">
                <a:solidFill>
                  <a:srgbClr val="000000"/>
                </a:solidFill>
                <a:latin typeface="Gill Sans MT"/>
              </a:rPr>
              <a:t>- Appuis institutionnels (matériels informatiques, matériels roulants, formation) aux associations et organisations des oasiens Construction, réfection des routes pour faciliter la circulation des biens et des personnes.</a:t>
            </a:r>
            <a:endParaRPr/>
          </a:p>
          <a:p>
            <a:pPr algn="just">
              <a:lnSpc>
                <a:spcPct val="100000"/>
              </a:lnSpc>
            </a:pPr>
            <a:r>
              <a:rPr lang="fr-FR">
                <a:solidFill>
                  <a:srgbClr val="000000"/>
                </a:solidFill>
                <a:latin typeface="Gill Sans MT"/>
              </a:rPr>
              <a:t>- Appuyer la scolarisation des enfants en particulier les filles et à la santé des populations oasiennes.</a:t>
            </a:r>
            <a:endParaRPr/>
          </a:p>
          <a:p>
            <a:pPr algn="just">
              <a:lnSpc>
                <a:spcPct val="100000"/>
              </a:lnSpc>
            </a:pPr>
            <a:r>
              <a:rPr lang="fr-FR">
                <a:solidFill>
                  <a:srgbClr val="000000"/>
                </a:solidFill>
                <a:latin typeface="Gill Sans MT"/>
              </a:rPr>
              <a:t>- Creusage, approfondissement des puits en ciment, aménagement de la petite hydraulique, construction de bassins pour le stockage des eaux d’irrigation</a:t>
            </a:r>
            <a:endParaRPr/>
          </a:p>
        </p:txBody>
      </p:sp>
      <p:sp>
        <p:nvSpPr>
          <p:cNvPr id="109" name="CustomShape 2"/>
          <p:cNvSpPr/>
          <p:nvPr/>
        </p:nvSpPr>
        <p:spPr>
          <a:xfrm>
            <a:off x="1368000" y="362520"/>
            <a:ext cx="7488360" cy="386640"/>
          </a:xfrm>
          <a:prstGeom prst="rect">
            <a:avLst/>
          </a:prstGeom>
          <a:solidFill>
            <a:srgbClr val="ff6600"/>
          </a:solidFill>
          <a:ln>
            <a:noFill/>
          </a:ln>
        </p:spPr>
        <p:txBody>
          <a:bodyPr lIns="90000" rIns="90000" tIns="45000" bIns="45000"/>
          <a:p>
            <a:pPr algn="r">
              <a:lnSpc>
                <a:spcPct val="100000"/>
              </a:lnSpc>
            </a:pPr>
            <a:r>
              <a:rPr b="1" lang="fr-FR" sz="2000">
                <a:solidFill>
                  <a:srgbClr val="000000"/>
                </a:solidFill>
                <a:latin typeface="Gill Sans MT"/>
              </a:rPr>
              <a:t>Les perspectives des oasis du Niger</a:t>
            </a:r>
            <a:endParaRPr/>
          </a:p>
        </p:txBody>
      </p:sp>
    </p:spTree>
  </p:cSld>
  <p:transition spd="slow">
    <p:wipe dir="d"/>
  </p:transition>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CustomShape 1"/>
          <p:cNvSpPr/>
          <p:nvPr/>
        </p:nvSpPr>
        <p:spPr>
          <a:xfrm>
            <a:off x="2311200" y="2376000"/>
            <a:ext cx="5173920" cy="2990880"/>
          </a:xfrm>
          <a:prstGeom prst="rect">
            <a:avLst/>
          </a:prstGeom>
          <a:noFill/>
          <a:ln>
            <a:noFill/>
          </a:ln>
        </p:spPr>
        <p:txBody>
          <a:bodyPr lIns="90000" rIns="90000" tIns="45000" bIns="45000"/>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b="1" lang="fr-FR" sz="2600">
                <a:solidFill>
                  <a:srgbClr val="663333"/>
                </a:solidFill>
                <a:latin typeface="Gill Sans MT"/>
              </a:rPr>
              <a:t>Merci de votre attention</a:t>
            </a:r>
            <a:endParaRPr/>
          </a:p>
          <a:p>
            <a:pPr algn="ctr">
              <a:lnSpc>
                <a:spcPct val="100000"/>
              </a:lnSpc>
            </a:pPr>
            <a:endParaRPr/>
          </a:p>
          <a:p>
            <a:pPr algn="ctr">
              <a:lnSpc>
                <a:spcPct val="100000"/>
              </a:lnSpc>
            </a:pPr>
            <a:r>
              <a:rPr b="1" lang="fr-FR" sz="2000">
                <a:solidFill>
                  <a:srgbClr val="663333"/>
                </a:solidFill>
                <a:latin typeface="Gill Sans MT"/>
              </a:rPr>
              <a:t>Ibrahim Alanga</a:t>
            </a:r>
            <a:endParaRPr/>
          </a:p>
          <a:p>
            <a:pPr algn="ctr">
              <a:lnSpc>
                <a:spcPct val="100000"/>
              </a:lnSpc>
            </a:pPr>
            <a:endParaRPr/>
          </a:p>
        </p:txBody>
      </p:sp>
      <p:sp>
        <p:nvSpPr>
          <p:cNvPr id="111" name="CustomShape 2"/>
          <p:cNvSpPr/>
          <p:nvPr/>
        </p:nvSpPr>
        <p:spPr>
          <a:xfrm>
            <a:off x="2298960" y="1080000"/>
            <a:ext cx="5403600" cy="772200"/>
          </a:xfrm>
          <a:prstGeom prst="rect">
            <a:avLst/>
          </a:prstGeom>
          <a:noFill/>
          <a:ln>
            <a:noFill/>
          </a:ln>
        </p:spPr>
      </p:sp>
      <p:pic>
        <p:nvPicPr>
          <p:cNvPr id="112" name="" descr=""/>
          <p:cNvPicPr/>
          <p:nvPr/>
        </p:nvPicPr>
        <p:blipFill>
          <a:blip r:embed="rId1"/>
          <a:stretch>
            <a:fillRect/>
          </a:stretch>
        </p:blipFill>
        <p:spPr>
          <a:xfrm>
            <a:off x="2901240" y="550080"/>
            <a:ext cx="3789360" cy="3091680"/>
          </a:xfrm>
          <a:prstGeom prst="rect">
            <a:avLst/>
          </a:prstGeom>
          <a:ln>
            <a:noFill/>
          </a:ln>
        </p:spPr>
      </p:pic>
    </p:spTree>
  </p:cSld>
  <p:transition spd="slow">
    <p:wipe dir="d"/>
  </p:transition>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 name="CustomShape 1"/>
          <p:cNvSpPr/>
          <p:nvPr/>
        </p:nvSpPr>
        <p:spPr>
          <a:xfrm>
            <a:off x="1368000" y="948600"/>
            <a:ext cx="7495920" cy="632160"/>
          </a:xfrm>
          <a:prstGeom prst="rect">
            <a:avLst/>
          </a:prstGeom>
          <a:noFill/>
          <a:ln>
            <a:noFill/>
          </a:ln>
        </p:spPr>
        <p:txBody>
          <a:bodyPr lIns="90000" rIns="90000" tIns="45000" bIns="45000"/>
          <a:p>
            <a:pPr>
              <a:lnSpc>
                <a:spcPct val="100000"/>
              </a:lnSpc>
            </a:pPr>
            <a:r>
              <a:rPr b="1" lang="fr-FR" sz="1200">
                <a:solidFill>
                  <a:srgbClr val="000000"/>
                </a:solidFill>
                <a:latin typeface="DejaVu Sans"/>
              </a:rPr>
              <a:t>Superficie</a:t>
            </a:r>
            <a:r>
              <a:rPr lang="fr-FR" sz="1200">
                <a:solidFill>
                  <a:srgbClr val="000000"/>
                </a:solidFill>
                <a:latin typeface="DejaVu Sans"/>
              </a:rPr>
              <a:t> : 1 267 000 km², </a:t>
            </a:r>
            <a:r>
              <a:rPr b="1" lang="fr-FR" sz="1200">
                <a:solidFill>
                  <a:srgbClr val="000000"/>
                </a:solidFill>
                <a:latin typeface="DejaVu Sans"/>
              </a:rPr>
              <a:t>Population</a:t>
            </a:r>
            <a:r>
              <a:rPr lang="fr-FR" sz="1200">
                <a:solidFill>
                  <a:srgbClr val="000000"/>
                </a:solidFill>
                <a:latin typeface="DejaVu Sans"/>
              </a:rPr>
              <a:t> :17 138 707 habitants</a:t>
            </a:r>
            <a:endParaRPr/>
          </a:p>
          <a:p>
            <a:pPr>
              <a:lnSpc>
                <a:spcPct val="100000"/>
              </a:lnSpc>
            </a:pPr>
            <a:r>
              <a:rPr b="1" lang="fr-FR" sz="1200">
                <a:solidFill>
                  <a:srgbClr val="000000"/>
                </a:solidFill>
                <a:latin typeface="DejaVu Sans"/>
              </a:rPr>
              <a:t>Taux de croissance démographique</a:t>
            </a:r>
            <a:r>
              <a:rPr lang="fr-FR" sz="1200">
                <a:solidFill>
                  <a:srgbClr val="000000"/>
                </a:solidFill>
                <a:latin typeface="DejaVu Sans"/>
              </a:rPr>
              <a:t>: 3,3%, doublement de la population tous les 23 ans</a:t>
            </a:r>
            <a:endParaRPr/>
          </a:p>
        </p:txBody>
      </p:sp>
      <p:sp>
        <p:nvSpPr>
          <p:cNvPr id="52" name="CustomShape 2"/>
          <p:cNvSpPr/>
          <p:nvPr/>
        </p:nvSpPr>
        <p:spPr>
          <a:xfrm>
            <a:off x="1356840" y="288000"/>
            <a:ext cx="7567920" cy="428760"/>
          </a:xfrm>
          <a:prstGeom prst="rect">
            <a:avLst/>
          </a:prstGeom>
          <a:solidFill>
            <a:srgbClr val="ffff99"/>
          </a:solidFill>
          <a:ln>
            <a:noFill/>
          </a:ln>
        </p:spPr>
        <p:txBody>
          <a:bodyPr lIns="90000" rIns="90000" tIns="45000" bIns="45000"/>
          <a:p>
            <a:pPr algn="r">
              <a:lnSpc>
                <a:spcPct val="100000"/>
              </a:lnSpc>
            </a:pPr>
            <a:r>
              <a:rPr b="1" lang="fr-FR" sz="2000">
                <a:solidFill>
                  <a:srgbClr val="000000"/>
                </a:solidFill>
                <a:latin typeface="Gill Sans MT"/>
              </a:rPr>
              <a:t>Présentation du Niger</a:t>
            </a:r>
            <a:endParaRPr/>
          </a:p>
        </p:txBody>
      </p:sp>
      <p:pic>
        <p:nvPicPr>
          <p:cNvPr id="53" name="" descr=""/>
          <p:cNvPicPr/>
          <p:nvPr/>
        </p:nvPicPr>
        <p:blipFill>
          <a:blip r:embed="rId1"/>
          <a:stretch>
            <a:fillRect/>
          </a:stretch>
        </p:blipFill>
        <p:spPr>
          <a:xfrm>
            <a:off x="1584000" y="2088000"/>
            <a:ext cx="3092760" cy="2534400"/>
          </a:xfrm>
          <a:prstGeom prst="rect">
            <a:avLst/>
          </a:prstGeom>
          <a:ln>
            <a:noFill/>
          </a:ln>
        </p:spPr>
      </p:pic>
      <p:sp>
        <p:nvSpPr>
          <p:cNvPr id="54" name="CustomShape 3"/>
          <p:cNvSpPr/>
          <p:nvPr/>
        </p:nvSpPr>
        <p:spPr>
          <a:xfrm>
            <a:off x="1656000" y="4986720"/>
            <a:ext cx="5730480" cy="1346040"/>
          </a:xfrm>
          <a:prstGeom prst="rect">
            <a:avLst/>
          </a:prstGeom>
          <a:noFill/>
          <a:ln>
            <a:noFill/>
          </a:ln>
        </p:spPr>
        <p:txBody>
          <a:bodyPr lIns="0" rIns="0" tIns="0" bIns="0"/>
          <a:p>
            <a:pPr>
              <a:lnSpc>
                <a:spcPct val="100000"/>
              </a:lnSpc>
            </a:pPr>
            <a:endParaRPr/>
          </a:p>
          <a:p>
            <a:pPr>
              <a:lnSpc>
                <a:spcPct val="100000"/>
              </a:lnSpc>
            </a:pPr>
            <a:r>
              <a:rPr lang="fr-FR" sz="1200">
                <a:solidFill>
                  <a:srgbClr val="000000"/>
                </a:solidFill>
                <a:latin typeface="DejaVu Sans"/>
              </a:rPr>
              <a:t> </a:t>
            </a:r>
            <a:endParaRPr/>
          </a:p>
          <a:p>
            <a:pPr>
              <a:lnSpc>
                <a:spcPct val="100000"/>
              </a:lnSpc>
            </a:pPr>
            <a:r>
              <a:rPr b="1" lang="fr-FR" sz="1200">
                <a:solidFill>
                  <a:srgbClr val="000000"/>
                </a:solidFill>
                <a:latin typeface="DejaVu Sans"/>
              </a:rPr>
              <a:t>Zones écologiques</a:t>
            </a:r>
            <a:endParaRPr/>
          </a:p>
          <a:p>
            <a:pPr>
              <a:lnSpc>
                <a:spcPct val="100000"/>
              </a:lnSpc>
            </a:pPr>
            <a:r>
              <a:rPr lang="fr-FR" sz="1200">
                <a:solidFill>
                  <a:srgbClr val="000000"/>
                </a:solidFill>
                <a:latin typeface="DejaVu Sans"/>
              </a:rPr>
              <a:t>	</a:t>
            </a:r>
            <a:r>
              <a:rPr lang="fr-FR" sz="1200">
                <a:solidFill>
                  <a:srgbClr val="000000"/>
                </a:solidFill>
                <a:latin typeface="DejaVu Sans"/>
              </a:rPr>
              <a:t>- zone saharienne (&lt; 150 mm de pluie)</a:t>
            </a:r>
            <a:endParaRPr/>
          </a:p>
          <a:p>
            <a:pPr>
              <a:lnSpc>
                <a:spcPct val="100000"/>
              </a:lnSpc>
            </a:pPr>
            <a:r>
              <a:rPr lang="fr-FR" sz="1200">
                <a:solidFill>
                  <a:srgbClr val="000000"/>
                </a:solidFill>
                <a:latin typeface="DejaVu Sans"/>
              </a:rPr>
              <a:t>	</a:t>
            </a:r>
            <a:r>
              <a:rPr lang="fr-FR" sz="1200">
                <a:solidFill>
                  <a:srgbClr val="000000"/>
                </a:solidFill>
                <a:latin typeface="DejaVu Sans"/>
              </a:rPr>
              <a:t>- zone sahélienne (de 600 à 150 mm)</a:t>
            </a:r>
            <a:endParaRPr/>
          </a:p>
          <a:p>
            <a:pPr>
              <a:lnSpc>
                <a:spcPct val="100000"/>
              </a:lnSpc>
            </a:pPr>
            <a:r>
              <a:rPr lang="fr-FR" sz="1200">
                <a:solidFill>
                  <a:srgbClr val="000000"/>
                </a:solidFill>
                <a:latin typeface="DejaVu Sans"/>
              </a:rPr>
              <a:t>	</a:t>
            </a:r>
            <a:r>
              <a:rPr lang="fr-FR" sz="1200">
                <a:solidFill>
                  <a:srgbClr val="000000"/>
                </a:solidFill>
                <a:latin typeface="DejaVu Sans"/>
              </a:rPr>
              <a:t>- zone soudanienne (&gt; 600 mm)</a:t>
            </a:r>
            <a:endParaRPr/>
          </a:p>
        </p:txBody>
      </p:sp>
      <p:pic>
        <p:nvPicPr>
          <p:cNvPr id="55" name="" descr=""/>
          <p:cNvPicPr/>
          <p:nvPr/>
        </p:nvPicPr>
        <p:blipFill>
          <a:blip r:embed="rId2"/>
          <a:srcRect l="0" t="0" r="57910" b="0"/>
          <a:stretch>
            <a:fillRect/>
          </a:stretch>
        </p:blipFill>
        <p:spPr>
          <a:xfrm>
            <a:off x="4752000" y="1800000"/>
            <a:ext cx="4029120" cy="3165120"/>
          </a:xfrm>
          <a:prstGeom prst="rect">
            <a:avLst/>
          </a:prstGeom>
          <a:ln>
            <a:noFill/>
          </a:ln>
        </p:spPr>
      </p:pic>
      <p:pic>
        <p:nvPicPr>
          <p:cNvPr id="56" name="" descr=""/>
          <p:cNvPicPr/>
          <p:nvPr/>
        </p:nvPicPr>
        <p:blipFill>
          <a:blip r:embed="rId3"/>
          <a:stretch>
            <a:fillRect/>
          </a:stretch>
        </p:blipFill>
        <p:spPr>
          <a:xfrm>
            <a:off x="4680000" y="1800000"/>
            <a:ext cx="4245840" cy="3381840"/>
          </a:xfrm>
          <a:prstGeom prst="rect">
            <a:avLst/>
          </a:prstGeom>
          <a:ln>
            <a:noFill/>
          </a:ln>
        </p:spPr>
      </p:pic>
    </p:spTree>
  </p:cSld>
  <p:transition spd="slow">
    <p:wipe dir="d"/>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 name="CustomShape 1"/>
          <p:cNvSpPr/>
          <p:nvPr/>
        </p:nvSpPr>
        <p:spPr>
          <a:xfrm>
            <a:off x="1357200" y="288000"/>
            <a:ext cx="7567920" cy="428760"/>
          </a:xfrm>
          <a:prstGeom prst="rect">
            <a:avLst/>
          </a:prstGeom>
          <a:solidFill>
            <a:srgbClr val="ffff99"/>
          </a:solidFill>
          <a:ln>
            <a:noFill/>
          </a:ln>
        </p:spPr>
        <p:txBody>
          <a:bodyPr lIns="90000" rIns="90000" tIns="45000" bIns="45000"/>
          <a:p>
            <a:pPr algn="r">
              <a:lnSpc>
                <a:spcPct val="100000"/>
              </a:lnSpc>
            </a:pPr>
            <a:r>
              <a:rPr b="1" lang="fr-FR" sz="2000">
                <a:solidFill>
                  <a:srgbClr val="000000"/>
                </a:solidFill>
                <a:latin typeface="Gill Sans MT"/>
              </a:rPr>
              <a:t>Présentation du Niger</a:t>
            </a:r>
            <a:endParaRPr/>
          </a:p>
        </p:txBody>
      </p:sp>
      <p:sp>
        <p:nvSpPr>
          <p:cNvPr id="58" name="CustomShape 2"/>
          <p:cNvSpPr/>
          <p:nvPr/>
        </p:nvSpPr>
        <p:spPr>
          <a:xfrm>
            <a:off x="1358280" y="936000"/>
            <a:ext cx="7495920" cy="2806200"/>
          </a:xfrm>
          <a:prstGeom prst="rect">
            <a:avLst/>
          </a:prstGeom>
          <a:noFill/>
          <a:ln>
            <a:noFill/>
          </a:ln>
        </p:spPr>
        <p:txBody>
          <a:bodyPr lIns="90000" rIns="90000" tIns="45000" bIns="45000"/>
          <a:p>
            <a:pPr>
              <a:lnSpc>
                <a:spcPct val="100000"/>
              </a:lnSpc>
            </a:pPr>
            <a:r>
              <a:rPr lang="fr-FR" sz="1700">
                <a:solidFill>
                  <a:srgbClr val="000000"/>
                </a:solidFill>
                <a:latin typeface="Gill Sans MT"/>
                <a:ea typeface="Droid Sans Fallback"/>
              </a:rPr>
              <a:t>- Le Niger est largement dépendant des variations climatiques.</a:t>
            </a:r>
            <a:endParaRPr/>
          </a:p>
          <a:p>
            <a:pPr>
              <a:lnSpc>
                <a:spcPct val="100000"/>
              </a:lnSpc>
            </a:pPr>
            <a:endParaRPr/>
          </a:p>
          <a:p>
            <a:pPr>
              <a:lnSpc>
                <a:spcPct val="100000"/>
              </a:lnSpc>
            </a:pPr>
            <a:r>
              <a:rPr lang="fr-FR" sz="1700">
                <a:solidFill>
                  <a:srgbClr val="000000"/>
                </a:solidFill>
                <a:latin typeface="Gill Sans MT"/>
                <a:ea typeface="Droid Sans Fallback"/>
              </a:rPr>
              <a:t>- La grande majorité des nigériens vit des activités agricoles et pastorales.</a:t>
            </a:r>
            <a:endParaRPr/>
          </a:p>
          <a:p>
            <a:pPr>
              <a:lnSpc>
                <a:spcPct val="100000"/>
              </a:lnSpc>
            </a:pPr>
            <a:endParaRPr/>
          </a:p>
          <a:p>
            <a:pPr>
              <a:lnSpc>
                <a:spcPct val="100000"/>
              </a:lnSpc>
            </a:pPr>
            <a:r>
              <a:rPr lang="fr-FR" sz="1700">
                <a:solidFill>
                  <a:srgbClr val="000000"/>
                </a:solidFill>
                <a:latin typeface="Gill Sans MT"/>
                <a:ea typeface="Droid Sans Fallback"/>
              </a:rPr>
              <a:t>- Le secteur agricole emploie presque 85% de la population active, essentiellement sous la forme d’une agriculture de subsistance et un élevage relativement dynamique.</a:t>
            </a:r>
            <a:endParaRPr/>
          </a:p>
          <a:p>
            <a:pPr>
              <a:lnSpc>
                <a:spcPct val="100000"/>
              </a:lnSpc>
            </a:pPr>
            <a:endParaRPr/>
          </a:p>
          <a:p>
            <a:pPr>
              <a:lnSpc>
                <a:spcPct val="100000"/>
              </a:lnSpc>
            </a:pPr>
            <a:r>
              <a:rPr lang="fr-FR" sz="1700">
                <a:solidFill>
                  <a:srgbClr val="000000"/>
                </a:solidFill>
                <a:latin typeface="cambria"/>
                <a:ea typeface="Droid Sans Fallback"/>
              </a:rPr>
              <a:t>- Les principales cultures vivrières sont le mil, le sorgho, le manioc et le riz. </a:t>
            </a:r>
            <a:endParaRPr/>
          </a:p>
          <a:p>
            <a:pPr>
              <a:lnSpc>
                <a:spcPct val="100000"/>
              </a:lnSpc>
            </a:pPr>
            <a:endParaRPr/>
          </a:p>
          <a:p>
            <a:pPr>
              <a:lnSpc>
                <a:spcPct val="100000"/>
              </a:lnSpc>
            </a:pPr>
            <a:r>
              <a:rPr lang="fr-FR" sz="1700">
                <a:solidFill>
                  <a:srgbClr val="000000"/>
                </a:solidFill>
                <a:latin typeface="cambria"/>
                <a:ea typeface="Droid Sans Fallback"/>
              </a:rPr>
              <a:t>- L’élevage est la deuxième mamelle de l’économie nationale et ses principaux produits sont les caprins, les ovins, les bovins et les camelins.</a:t>
            </a:r>
            <a:endParaRPr/>
          </a:p>
          <a:p>
            <a:pPr>
              <a:lnSpc>
                <a:spcPct val="100000"/>
              </a:lnSpc>
            </a:pPr>
            <a:endParaRPr/>
          </a:p>
          <a:p>
            <a:pPr algn="just">
              <a:lnSpc>
                <a:spcPct val="100000"/>
              </a:lnSpc>
            </a:pPr>
            <a:r>
              <a:rPr lang="fr-FR" sz="1700">
                <a:solidFill>
                  <a:srgbClr val="000000"/>
                </a:solidFill>
                <a:latin typeface="cambria"/>
                <a:ea typeface="Droid Sans Fallback"/>
              </a:rPr>
              <a:t>- Les secteurs agro-sylvo-pastoraux représentent la principale source d’activité économique du pays à 42,8% du PIB.</a:t>
            </a:r>
            <a:endParaRPr/>
          </a:p>
          <a:p>
            <a:pPr algn="just">
              <a:lnSpc>
                <a:spcPct val="100000"/>
              </a:lnSpc>
            </a:pPr>
            <a:endParaRPr/>
          </a:p>
          <a:p>
            <a:pPr algn="just">
              <a:lnSpc>
                <a:spcPct val="100000"/>
              </a:lnSpc>
            </a:pPr>
            <a:r>
              <a:rPr lang="fr-FR" sz="1700">
                <a:solidFill>
                  <a:srgbClr val="000000"/>
                </a:solidFill>
                <a:latin typeface="cambria"/>
                <a:ea typeface="Droid Sans Fallback"/>
              </a:rPr>
              <a:t>- Depuis 2011, le Niger met en œuvre l’initiative 3N : « Les Nigériens Nourrissent les Nigériens ». </a:t>
            </a:r>
            <a:endParaRPr/>
          </a:p>
          <a:p>
            <a:pP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spTree>
  </p:cSld>
  <p:transition spd="slow">
    <p:wipe dir="d"/>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 name="CustomShape 1"/>
          <p:cNvSpPr/>
          <p:nvPr/>
        </p:nvSpPr>
        <p:spPr>
          <a:xfrm>
            <a:off x="1367280" y="2226960"/>
            <a:ext cx="7495920" cy="434880"/>
          </a:xfrm>
          <a:prstGeom prst="rect">
            <a:avLst/>
          </a:prstGeom>
          <a:solidFill>
            <a:srgbClr val="ffcc00"/>
          </a:solidFill>
          <a:ln>
            <a:noFill/>
          </a:ln>
        </p:spPr>
        <p:txBody>
          <a:bodyPr lIns="90000" rIns="90000" tIns="45000" bIns="45000"/>
          <a:p>
            <a:pPr algn="ctr">
              <a:lnSpc>
                <a:spcPct val="100000"/>
              </a:lnSpc>
            </a:pPr>
            <a:r>
              <a:rPr b="1" lang="fr-FR" sz="2400">
                <a:solidFill>
                  <a:srgbClr val="000000"/>
                </a:solidFill>
                <a:latin typeface="Gill Sans MT"/>
              </a:rPr>
              <a:t>Les oasis au Niger</a:t>
            </a:r>
            <a:endParaRPr/>
          </a:p>
        </p:txBody>
      </p:sp>
      <p:sp>
        <p:nvSpPr>
          <p:cNvPr id="60" name="CustomShape 2"/>
          <p:cNvSpPr/>
          <p:nvPr/>
        </p:nvSpPr>
        <p:spPr>
          <a:xfrm>
            <a:off x="1248120" y="4687560"/>
            <a:ext cx="7822800" cy="1071360"/>
          </a:xfrm>
          <a:prstGeom prst="rect">
            <a:avLst/>
          </a:prstGeom>
          <a:noFill/>
          <a:ln>
            <a:noFill/>
          </a:ln>
        </p:spPr>
        <p:txBody>
          <a:bodyPr lIns="90000" rIns="90000" tIns="45000" bIns="45000"/>
          <a:p>
            <a:pPr>
              <a:lnSpc>
                <a:spcPct val="150000"/>
              </a:lnSpc>
            </a:pPr>
            <a:r>
              <a:rPr lang="fr-FR" sz="1200">
                <a:solidFill>
                  <a:srgbClr val="000000"/>
                </a:solidFill>
                <a:latin typeface="Gill Sans MT"/>
              </a:rPr>
              <a:t>Les traditions attribuent à de nombreuses palmeraies, depuis la Mauritanie jusqu’au Tchad, une origine semblable selon laquelle ces oasis seraient l’œuvre des caravaniers arabes Musulmans qui ont traversé ces pays. Il convient toutefois de noter qu’au Niger, chaque région oasienne a son historique varié lié à sa situation géographique dans le pays.</a:t>
            </a:r>
            <a:endParaRPr/>
          </a:p>
        </p:txBody>
      </p:sp>
    </p:spTree>
  </p:cSld>
  <p:transition spd="slow">
    <p:wipe dir="d"/>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 name="CustomShape 1"/>
          <p:cNvSpPr/>
          <p:nvPr/>
        </p:nvSpPr>
        <p:spPr>
          <a:xfrm>
            <a:off x="1368000" y="36000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sp>
        <p:nvSpPr>
          <p:cNvPr id="62" name="CustomShape 2"/>
          <p:cNvSpPr/>
          <p:nvPr/>
        </p:nvSpPr>
        <p:spPr>
          <a:xfrm>
            <a:off x="1375200" y="5472000"/>
            <a:ext cx="7767720" cy="1582920"/>
          </a:xfrm>
          <a:prstGeom prst="rect">
            <a:avLst/>
          </a:prstGeom>
          <a:noFill/>
          <a:ln>
            <a:noFill/>
          </a:ln>
        </p:spPr>
      </p:sp>
      <p:sp>
        <p:nvSpPr>
          <p:cNvPr id="63" name="CustomShape 3"/>
          <p:cNvSpPr/>
          <p:nvPr/>
        </p:nvSpPr>
        <p:spPr>
          <a:xfrm>
            <a:off x="1368000" y="36000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sp>
        <p:nvSpPr>
          <p:cNvPr id="64" name="CustomShape 4"/>
          <p:cNvSpPr/>
          <p:nvPr/>
        </p:nvSpPr>
        <p:spPr>
          <a:xfrm>
            <a:off x="1296000" y="792000"/>
            <a:ext cx="3958920" cy="743760"/>
          </a:xfrm>
          <a:prstGeom prst="rect">
            <a:avLst/>
          </a:prstGeom>
          <a:noFill/>
          <a:ln>
            <a:noFill/>
          </a:ln>
        </p:spPr>
        <p:txBody>
          <a:bodyPr lIns="90000" rIns="90000" tIns="45000" bIns="45000"/>
          <a:p>
            <a:pPr>
              <a:lnSpc>
                <a:spcPct val="150000"/>
              </a:lnSpc>
            </a:pPr>
            <a:r>
              <a:rPr b="1" lang="fr-FR" sz="1400">
                <a:solidFill>
                  <a:srgbClr val="000000"/>
                </a:solidFill>
                <a:latin typeface="Gill Sans MT"/>
              </a:rPr>
              <a:t>Les différents zones d'oasis</a:t>
            </a:r>
            <a:endParaRPr/>
          </a:p>
        </p:txBody>
      </p:sp>
      <p:pic>
        <p:nvPicPr>
          <p:cNvPr id="65" name="" descr=""/>
          <p:cNvPicPr/>
          <p:nvPr/>
        </p:nvPicPr>
        <p:blipFill>
          <a:blip r:embed="rId1"/>
          <a:stretch>
            <a:fillRect/>
          </a:stretch>
        </p:blipFill>
        <p:spPr>
          <a:xfrm>
            <a:off x="1368000" y="1080000"/>
            <a:ext cx="7416000" cy="5472000"/>
          </a:xfrm>
          <a:prstGeom prst="rect">
            <a:avLst/>
          </a:prstGeom>
          <a:ln>
            <a:noFill/>
          </a:ln>
        </p:spPr>
      </p:pic>
    </p:spTree>
  </p:cSld>
  <p:transition spd="slow">
    <p:wipe dir="d"/>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6" name="CustomShape 1"/>
          <p:cNvSpPr/>
          <p:nvPr/>
        </p:nvSpPr>
        <p:spPr>
          <a:xfrm>
            <a:off x="1357560" y="288000"/>
            <a:ext cx="7567920" cy="428760"/>
          </a:xfrm>
          <a:prstGeom prst="rect">
            <a:avLst/>
          </a:prstGeom>
          <a:noFill/>
          <a:ln>
            <a:noFill/>
          </a:ln>
        </p:spPr>
      </p:sp>
      <p:sp>
        <p:nvSpPr>
          <p:cNvPr id="67" name="CustomShape 2"/>
          <p:cNvSpPr/>
          <p:nvPr/>
        </p:nvSpPr>
        <p:spPr>
          <a:xfrm>
            <a:off x="1512000" y="1152000"/>
            <a:ext cx="7268760" cy="5252760"/>
          </a:xfrm>
          <a:prstGeom prst="rect">
            <a:avLst/>
          </a:prstGeom>
          <a:noFill/>
          <a:ln>
            <a:noFill/>
          </a:ln>
        </p:spPr>
        <p:txBody>
          <a:bodyPr lIns="90000" rIns="90000" tIns="45000" bIns="45000"/>
          <a:p>
            <a:pPr>
              <a:lnSpc>
                <a:spcPct val="150000"/>
              </a:lnSpc>
            </a:pPr>
            <a:endParaRPr/>
          </a:p>
          <a:p>
            <a:pPr>
              <a:lnSpc>
                <a:spcPct val="150000"/>
              </a:lnSpc>
            </a:pPr>
            <a:endParaRPr/>
          </a:p>
        </p:txBody>
      </p:sp>
      <p:sp>
        <p:nvSpPr>
          <p:cNvPr id="68" name="CustomShape 3"/>
          <p:cNvSpPr/>
          <p:nvPr/>
        </p:nvSpPr>
        <p:spPr>
          <a:xfrm>
            <a:off x="1368000" y="792000"/>
            <a:ext cx="7695720" cy="358920"/>
          </a:xfrm>
          <a:prstGeom prst="rect">
            <a:avLst/>
          </a:prstGeom>
          <a:noFill/>
          <a:ln>
            <a:noFill/>
          </a:ln>
        </p:spPr>
        <p:txBody>
          <a:bodyPr lIns="90000" rIns="90000" tIns="45000" bIns="45000"/>
          <a:p>
            <a:pPr>
              <a:lnSpc>
                <a:spcPct val="150000"/>
              </a:lnSpc>
            </a:pPr>
            <a:r>
              <a:rPr b="1" lang="fr-FR" sz="1400">
                <a:solidFill>
                  <a:srgbClr val="000000"/>
                </a:solidFill>
                <a:latin typeface="Gill Sans MT"/>
              </a:rPr>
              <a:t>Les différents types d'oasis</a:t>
            </a:r>
            <a:endParaRPr/>
          </a:p>
          <a:p>
            <a:pPr algn="just">
              <a:lnSpc>
                <a:spcPct val="100000"/>
              </a:lnSpc>
            </a:pPr>
            <a:endParaRPr/>
          </a:p>
        </p:txBody>
      </p:sp>
      <p:pic>
        <p:nvPicPr>
          <p:cNvPr id="69" name="" descr=""/>
          <p:cNvPicPr/>
          <p:nvPr/>
        </p:nvPicPr>
        <p:blipFill>
          <a:blip r:embed="rId1"/>
          <a:stretch>
            <a:fillRect/>
          </a:stretch>
        </p:blipFill>
        <p:spPr>
          <a:xfrm>
            <a:off x="-5976000" y="1036800"/>
            <a:ext cx="5245560" cy="4002120"/>
          </a:xfrm>
          <a:prstGeom prst="rect">
            <a:avLst/>
          </a:prstGeom>
          <a:ln>
            <a:noFill/>
          </a:ln>
        </p:spPr>
      </p:pic>
      <p:sp>
        <p:nvSpPr>
          <p:cNvPr id="70" name="CustomShape 4"/>
          <p:cNvSpPr/>
          <p:nvPr/>
        </p:nvSpPr>
        <p:spPr>
          <a:xfrm>
            <a:off x="1396080" y="36288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pic>
        <p:nvPicPr>
          <p:cNvPr id="71" name="" descr=""/>
          <p:cNvPicPr/>
          <p:nvPr/>
        </p:nvPicPr>
        <p:blipFill>
          <a:blip r:embed="rId2"/>
          <a:stretch>
            <a:fillRect/>
          </a:stretch>
        </p:blipFill>
        <p:spPr>
          <a:xfrm>
            <a:off x="1440000" y="1080000"/>
            <a:ext cx="7414920" cy="5303160"/>
          </a:xfrm>
          <a:prstGeom prst="rect">
            <a:avLst/>
          </a:prstGeom>
          <a:ln>
            <a:noFill/>
          </a:ln>
        </p:spPr>
      </p:pic>
    </p:spTree>
  </p:cSld>
  <p:transition spd="slow">
    <p:wipe dir="d"/>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CustomShape 1"/>
          <p:cNvSpPr/>
          <p:nvPr/>
        </p:nvSpPr>
        <p:spPr>
          <a:xfrm>
            <a:off x="1434960" y="274680"/>
            <a:ext cx="7495920" cy="1139400"/>
          </a:xfrm>
          <a:prstGeom prst="rect">
            <a:avLst/>
          </a:prstGeom>
          <a:noFill/>
          <a:ln>
            <a:noFill/>
          </a:ln>
        </p:spPr>
      </p:sp>
      <p:sp>
        <p:nvSpPr>
          <p:cNvPr id="73" name="CustomShape 2"/>
          <p:cNvSpPr/>
          <p:nvPr/>
        </p:nvSpPr>
        <p:spPr>
          <a:xfrm>
            <a:off x="1584000" y="1417320"/>
            <a:ext cx="7495920" cy="4797000"/>
          </a:xfrm>
          <a:prstGeom prst="rect">
            <a:avLst/>
          </a:prstGeom>
          <a:noFill/>
          <a:ln>
            <a:noFill/>
          </a:ln>
        </p:spPr>
        <p:txBody>
          <a:bodyPr lIns="90000" rIns="90000" tIns="45000" bIns="45000"/>
          <a:p>
            <a:pPr>
              <a:lnSpc>
                <a:spcPct val="100000"/>
              </a:lnSpc>
            </a:pPr>
            <a:r>
              <a:rPr b="1" lang="fr-FR" sz="2000">
                <a:solidFill>
                  <a:srgbClr val="000000"/>
                </a:solidFill>
                <a:latin typeface="Gill Sans MT"/>
              </a:rPr>
              <a:t>	</a:t>
            </a:r>
            <a:endParaRPr/>
          </a:p>
          <a:p>
            <a:pPr>
              <a:lnSpc>
                <a:spcPct val="150000"/>
              </a:lnSpc>
            </a:pPr>
            <a:r>
              <a:rPr lang="fr-FR" sz="2000">
                <a:solidFill>
                  <a:srgbClr val="000000"/>
                </a:solidFill>
                <a:latin typeface="Gill Sans MT"/>
              </a:rPr>
              <a:t>	</a:t>
            </a:r>
            <a:endParaRPr/>
          </a:p>
          <a:p>
            <a:pPr>
              <a:lnSpc>
                <a:spcPct val="100000"/>
              </a:lnSpc>
            </a:pPr>
            <a:endParaRPr/>
          </a:p>
        </p:txBody>
      </p:sp>
      <p:sp>
        <p:nvSpPr>
          <p:cNvPr id="74" name="CustomShape 3"/>
          <p:cNvSpPr/>
          <p:nvPr/>
        </p:nvSpPr>
        <p:spPr>
          <a:xfrm>
            <a:off x="1357200" y="288000"/>
            <a:ext cx="7567920" cy="428760"/>
          </a:xfrm>
          <a:prstGeom prst="rect">
            <a:avLst/>
          </a:prstGeom>
          <a:noFill/>
          <a:ln>
            <a:noFill/>
          </a:ln>
        </p:spPr>
      </p:sp>
      <p:pic>
        <p:nvPicPr>
          <p:cNvPr id="75" name="" descr=""/>
          <p:cNvPicPr/>
          <p:nvPr/>
        </p:nvPicPr>
        <p:blipFill>
          <a:blip r:embed="rId1"/>
          <a:stretch>
            <a:fillRect/>
          </a:stretch>
        </p:blipFill>
        <p:spPr>
          <a:xfrm>
            <a:off x="1224000" y="1008000"/>
            <a:ext cx="7750080" cy="5387760"/>
          </a:xfrm>
          <a:prstGeom prst="rect">
            <a:avLst/>
          </a:prstGeom>
          <a:ln>
            <a:noFill/>
          </a:ln>
        </p:spPr>
      </p:pic>
      <p:sp>
        <p:nvSpPr>
          <p:cNvPr id="76" name="CustomShape 4"/>
          <p:cNvSpPr/>
          <p:nvPr/>
        </p:nvSpPr>
        <p:spPr>
          <a:xfrm>
            <a:off x="1368000" y="36036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spTree>
  </p:cSld>
  <p:transition spd="slow">
    <p:wipe dir="d"/>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CustomShape 1"/>
          <p:cNvSpPr/>
          <p:nvPr/>
        </p:nvSpPr>
        <p:spPr>
          <a:xfrm>
            <a:off x="1434960" y="274680"/>
            <a:ext cx="7495920" cy="1139400"/>
          </a:xfrm>
          <a:prstGeom prst="rect">
            <a:avLst/>
          </a:prstGeom>
          <a:noFill/>
          <a:ln>
            <a:noFill/>
          </a:ln>
        </p:spPr>
      </p:sp>
      <p:graphicFrame>
        <p:nvGraphicFramePr>
          <p:cNvPr id="78" name="Table 2"/>
          <p:cNvGraphicFramePr/>
          <p:nvPr/>
        </p:nvGraphicFramePr>
        <p:xfrm>
          <a:off x="1180800" y="1221840"/>
          <a:ext cx="7827480" cy="3674880"/>
        </p:xfrm>
        <a:graphic>
          <a:graphicData uri="http://schemas.openxmlformats.org/drawingml/2006/table">
            <a:tbl>
              <a:tblPr/>
              <a:tblGrid>
                <a:gridCol w="1350000"/>
                <a:gridCol w="1265760"/>
                <a:gridCol w="1510920"/>
                <a:gridCol w="1204560"/>
                <a:gridCol w="1173960"/>
                <a:gridCol w="1322280"/>
              </a:tblGrid>
              <a:tr h="731520">
                <a:tc>
                  <a:txBody>
                    <a:bodyPr/>
                    <a:p>
                      <a:pPr algn="ctr">
                        <a:lnSpc>
                          <a:spcPct val="100000"/>
                        </a:lnSpc>
                      </a:pPr>
                      <a:r>
                        <a:rPr b="1" lang="fr-FR" sz="1400">
                          <a:latin typeface="Arial"/>
                        </a:rPr>
                        <a:t>Région</a:t>
                      </a:r>
                      <a:endParaRPr/>
                    </a:p>
                  </a:txBody>
                  <a:tcPr/>
                </a:tc>
                <a:tc>
                  <a:txBody>
                    <a:bodyPr/>
                    <a:p>
                      <a:pPr algn="ctr">
                        <a:lnSpc>
                          <a:spcPct val="100000"/>
                        </a:lnSpc>
                      </a:pPr>
                      <a:r>
                        <a:rPr b="1" lang="fr-FR" sz="1400">
                          <a:latin typeface="Arial"/>
                        </a:rPr>
                        <a:t>Floraison </a:t>
                      </a:r>
                      <a:endParaRPr/>
                    </a:p>
                  </a:txBody>
                  <a:tcPr/>
                </a:tc>
                <a:tc>
                  <a:txBody>
                    <a:bodyPr/>
                    <a:p>
                      <a:pPr algn="ctr">
                        <a:lnSpc>
                          <a:spcPct val="100000"/>
                        </a:lnSpc>
                      </a:pPr>
                      <a:r>
                        <a:rPr b="1" lang="fr-FR" sz="1400">
                          <a:latin typeface="Arial"/>
                        </a:rPr>
                        <a:t>Cycle de production</a:t>
                      </a:r>
                      <a:endParaRPr/>
                    </a:p>
                  </a:txBody>
                  <a:tcPr/>
                </a:tc>
                <a:tc>
                  <a:txBody>
                    <a:bodyPr/>
                    <a:p>
                      <a:pPr algn="ctr">
                        <a:lnSpc>
                          <a:spcPct val="100000"/>
                        </a:lnSpc>
                      </a:pPr>
                      <a:r>
                        <a:rPr b="1" lang="fr-FR" sz="1400">
                          <a:latin typeface="Arial"/>
                        </a:rPr>
                        <a:t>Maturation </a:t>
                      </a:r>
                      <a:endParaRPr/>
                    </a:p>
                  </a:txBody>
                  <a:tcPr/>
                </a:tc>
                <a:tc>
                  <a:txBody>
                    <a:bodyPr/>
                    <a:p>
                      <a:pPr algn="ctr">
                        <a:lnSpc>
                          <a:spcPct val="100000"/>
                        </a:lnSpc>
                      </a:pPr>
                      <a:r>
                        <a:rPr b="1" lang="fr-FR" sz="1400">
                          <a:latin typeface="Arial"/>
                        </a:rPr>
                        <a:t>Récolte </a:t>
                      </a:r>
                      <a:endParaRPr/>
                    </a:p>
                  </a:txBody>
                  <a:tcPr/>
                </a:tc>
                <a:tc>
                  <a:txBody>
                    <a:bodyPr/>
                    <a:p>
                      <a:pPr algn="ctr">
                        <a:lnSpc>
                          <a:spcPct val="100000"/>
                        </a:lnSpc>
                      </a:pPr>
                      <a:r>
                        <a:rPr b="1" lang="fr-FR" sz="1400">
                          <a:latin typeface="Arial"/>
                        </a:rPr>
                        <a:t>Qualité de la datte</a:t>
                      </a:r>
                      <a:endParaRPr/>
                    </a:p>
                  </a:txBody>
                  <a:tcPr/>
                </a:tc>
              </a:tr>
              <a:tr h="491400">
                <a:tc>
                  <a:txBody>
                    <a:bodyPr/>
                    <a:p>
                      <a:pPr algn="just">
                        <a:lnSpc>
                          <a:spcPct val="100000"/>
                        </a:lnSpc>
                      </a:pPr>
                      <a:r>
                        <a:rPr b="1" lang="fr-FR" sz="1600">
                          <a:latin typeface="Arial"/>
                        </a:rPr>
                        <a:t>Aïr </a:t>
                      </a:r>
                      <a:endParaRPr/>
                    </a:p>
                  </a:txBody>
                  <a:tcPr/>
                </a:tc>
                <a:tc>
                  <a:txBody>
                    <a:bodyPr/>
                    <a:p>
                      <a:pPr algn="ctr">
                        <a:lnSpc>
                          <a:spcPct val="100000"/>
                        </a:lnSpc>
                      </a:pPr>
                      <a:r>
                        <a:rPr lang="fr-FR" sz="1400">
                          <a:latin typeface="Arial"/>
                        </a:rPr>
                        <a:t>Février/Mars</a:t>
                      </a:r>
                      <a:endParaRPr/>
                    </a:p>
                  </a:txBody>
                  <a:tcPr/>
                </a:tc>
                <a:tc>
                  <a:txBody>
                    <a:bodyPr/>
                    <a:p>
                      <a:pPr algn="ctr">
                        <a:lnSpc>
                          <a:spcPct val="100000"/>
                        </a:lnSpc>
                      </a:pPr>
                      <a:r>
                        <a:rPr lang="fr-FR" sz="1400">
                          <a:latin typeface="Arial"/>
                        </a:rPr>
                        <a:t>Une fois/an</a:t>
                      </a:r>
                      <a:endParaRPr/>
                    </a:p>
                  </a:txBody>
                  <a:tcPr/>
                </a:tc>
                <a:tc>
                  <a:txBody>
                    <a:bodyPr/>
                    <a:p>
                      <a:pPr algn="ctr">
                        <a:lnSpc>
                          <a:spcPct val="100000"/>
                        </a:lnSpc>
                      </a:pPr>
                      <a:r>
                        <a:rPr lang="fr-FR" sz="1400">
                          <a:latin typeface="Arial"/>
                        </a:rPr>
                        <a:t>Avril/Juin</a:t>
                      </a:r>
                      <a:endParaRPr/>
                    </a:p>
                  </a:txBody>
                  <a:tcPr/>
                </a:tc>
                <a:tc>
                  <a:txBody>
                    <a:bodyPr/>
                    <a:p>
                      <a:pPr algn="ctr">
                        <a:lnSpc>
                          <a:spcPct val="100000"/>
                        </a:lnSpc>
                      </a:pPr>
                      <a:r>
                        <a:rPr lang="fr-FR" sz="1400">
                          <a:latin typeface="Arial"/>
                        </a:rPr>
                        <a:t>Juillet/Août</a:t>
                      </a:r>
                      <a:endParaRPr/>
                    </a:p>
                  </a:txBody>
                  <a:tcPr/>
                </a:tc>
                <a:tc>
                  <a:txBody>
                    <a:bodyPr/>
                    <a:p>
                      <a:pPr algn="ctr">
                        <a:lnSpc>
                          <a:spcPct val="100000"/>
                        </a:lnSpc>
                      </a:pPr>
                      <a:r>
                        <a:rPr lang="fr-FR" sz="1400">
                          <a:latin typeface="Arial"/>
                        </a:rPr>
                        <a:t>Moles </a:t>
                      </a:r>
                      <a:endParaRPr/>
                    </a:p>
                  </a:txBody>
                  <a:tcPr/>
                </a:tc>
              </a:tr>
              <a:tr h="1072800">
                <a:tc>
                  <a:txBody>
                    <a:bodyPr/>
                    <a:p>
                      <a:pPr algn="just">
                        <a:lnSpc>
                          <a:spcPct val="100000"/>
                        </a:lnSpc>
                      </a:pPr>
                      <a:r>
                        <a:rPr b="1" lang="fr-FR" sz="1600">
                          <a:latin typeface="Arial"/>
                        </a:rPr>
                        <a:t>Kawar-Agram-Djado</a:t>
                      </a:r>
                      <a:endParaRPr/>
                    </a:p>
                  </a:txBody>
                  <a:tcPr/>
                </a:tc>
                <a:tc>
                  <a:txBody>
                    <a:bodyPr/>
                    <a:p>
                      <a:pPr algn="ctr">
                        <a:lnSpc>
                          <a:spcPct val="100000"/>
                        </a:lnSpc>
                      </a:pPr>
                      <a:r>
                        <a:rPr lang="fr-FR" sz="1400">
                          <a:latin typeface="Arial"/>
                        </a:rPr>
                        <a:t> </a:t>
                      </a:r>
                      <a:r>
                        <a:rPr lang="fr-FR" sz="1400">
                          <a:latin typeface="Arial"/>
                        </a:rPr>
                        <a:t>Février/Mars</a:t>
                      </a:r>
                      <a:endParaRPr/>
                    </a:p>
                  </a:txBody>
                  <a:tcPr/>
                </a:tc>
                <a:tc>
                  <a:txBody>
                    <a:bodyPr/>
                    <a:p>
                      <a:pPr algn="ctr">
                        <a:lnSpc>
                          <a:spcPct val="100000"/>
                        </a:lnSpc>
                      </a:pPr>
                      <a:r>
                        <a:rPr lang="fr-FR" sz="1400">
                          <a:latin typeface="Arial"/>
                        </a:rPr>
                        <a:t>Peu de double floraison</a:t>
                      </a:r>
                      <a:endParaRPr/>
                    </a:p>
                  </a:txBody>
                  <a:tcPr/>
                </a:tc>
                <a:tc>
                  <a:txBody>
                    <a:bodyPr/>
                    <a:p>
                      <a:pPr algn="ctr">
                        <a:lnSpc>
                          <a:spcPct val="100000"/>
                        </a:lnSpc>
                      </a:pPr>
                      <a:r>
                        <a:rPr lang="fr-FR" sz="1400">
                          <a:latin typeface="Arial"/>
                        </a:rPr>
                        <a:t>Avril/Juin</a:t>
                      </a:r>
                      <a:endParaRPr/>
                    </a:p>
                  </a:txBody>
                  <a:tcPr/>
                </a:tc>
                <a:tc>
                  <a:txBody>
                    <a:bodyPr/>
                    <a:p>
                      <a:pPr algn="ctr">
                        <a:lnSpc>
                          <a:spcPct val="100000"/>
                        </a:lnSpc>
                      </a:pPr>
                      <a:r>
                        <a:rPr lang="fr-FR" sz="1400">
                          <a:latin typeface="Arial"/>
                        </a:rPr>
                        <a:t>Juillet/septembre</a:t>
                      </a:r>
                      <a:endParaRPr/>
                    </a:p>
                  </a:txBody>
                  <a:tcPr/>
                </a:tc>
                <a:tc>
                  <a:txBody>
                    <a:bodyPr/>
                    <a:p>
                      <a:pPr algn="ctr">
                        <a:lnSpc>
                          <a:spcPct val="100000"/>
                        </a:lnSpc>
                      </a:pPr>
                      <a:r>
                        <a:rPr lang="fr-FR" sz="1400">
                          <a:latin typeface="Arial"/>
                        </a:rPr>
                        <a:t>sèches</a:t>
                      </a:r>
                      <a:endParaRPr/>
                    </a:p>
                  </a:txBody>
                  <a:tcPr/>
                </a:tc>
              </a:tr>
              <a:tr h="640440">
                <a:tc>
                  <a:txBody>
                    <a:bodyPr/>
                    <a:p>
                      <a:pPr algn="just">
                        <a:lnSpc>
                          <a:spcPct val="100000"/>
                        </a:lnSpc>
                      </a:pPr>
                      <a:r>
                        <a:rPr b="1" lang="fr-FR" sz="1600">
                          <a:latin typeface="Arial"/>
                        </a:rPr>
                        <a:t>Manga </a:t>
                      </a:r>
                      <a:endParaRPr/>
                    </a:p>
                  </a:txBody>
                  <a:tcPr/>
                </a:tc>
                <a:tc>
                  <a:txBody>
                    <a:bodyPr/>
                    <a:p>
                      <a:pPr algn="ctr">
                        <a:lnSpc>
                          <a:spcPct val="100000"/>
                        </a:lnSpc>
                      </a:pPr>
                      <a:r>
                        <a:rPr lang="fr-FR" sz="1400">
                          <a:latin typeface="Arial"/>
                        </a:rPr>
                        <a:t>Octobre/Novembre</a:t>
                      </a:r>
                      <a:endParaRPr/>
                    </a:p>
                  </a:txBody>
                  <a:tcPr/>
                </a:tc>
                <a:tc>
                  <a:txBody>
                    <a:bodyPr/>
                    <a:p>
                      <a:pPr algn="ctr">
                        <a:lnSpc>
                          <a:spcPct val="100000"/>
                        </a:lnSpc>
                      </a:pPr>
                      <a:r>
                        <a:rPr lang="fr-FR" sz="1400">
                          <a:latin typeface="Arial"/>
                        </a:rPr>
                        <a:t>Deux fois/an</a:t>
                      </a:r>
                      <a:endParaRPr/>
                    </a:p>
                  </a:txBody>
                  <a:tcPr/>
                </a:tc>
                <a:tc>
                  <a:txBody>
                    <a:bodyPr/>
                    <a:p>
                      <a:pPr algn="ctr">
                        <a:lnSpc>
                          <a:spcPct val="100000"/>
                        </a:lnSpc>
                      </a:pPr>
                      <a:r>
                        <a:rPr lang="fr-FR" sz="1400">
                          <a:latin typeface="Arial"/>
                        </a:rPr>
                        <a:t>Décembre/Février</a:t>
                      </a:r>
                      <a:endParaRPr/>
                    </a:p>
                  </a:txBody>
                  <a:tcPr/>
                </a:tc>
                <a:tc>
                  <a:txBody>
                    <a:bodyPr/>
                    <a:p>
                      <a:pPr algn="ctr">
                        <a:lnSpc>
                          <a:spcPct val="100000"/>
                        </a:lnSpc>
                      </a:pPr>
                      <a:r>
                        <a:rPr lang="fr-FR" sz="1400">
                          <a:latin typeface="Arial"/>
                        </a:rPr>
                        <a:t>Mars et Juin</a:t>
                      </a:r>
                      <a:endParaRPr/>
                    </a:p>
                  </a:txBody>
                  <a:tcPr/>
                </a:tc>
                <a:tc>
                  <a:txBody>
                    <a:bodyPr/>
                    <a:p>
                      <a:pPr algn="ctr">
                        <a:lnSpc>
                          <a:spcPct val="100000"/>
                        </a:lnSpc>
                      </a:pPr>
                      <a:r>
                        <a:rPr lang="fr-FR" sz="1400">
                          <a:latin typeface="Arial"/>
                        </a:rPr>
                        <a:t>Demi-moles</a:t>
                      </a:r>
                      <a:endParaRPr/>
                    </a:p>
                  </a:txBody>
                  <a:tcPr/>
                </a:tc>
              </a:tr>
              <a:tr h="739080">
                <a:tc>
                  <a:txBody>
                    <a:bodyPr/>
                    <a:p>
                      <a:pPr algn="just">
                        <a:lnSpc>
                          <a:spcPct val="100000"/>
                        </a:lnSpc>
                      </a:pPr>
                      <a:r>
                        <a:rPr b="1" lang="fr-FR" sz="1600">
                          <a:latin typeface="Arial"/>
                        </a:rPr>
                        <a:t>Damagaram </a:t>
                      </a:r>
                      <a:endParaRPr/>
                    </a:p>
                  </a:txBody>
                  <a:tcPr/>
                </a:tc>
                <a:tc>
                  <a:txBody>
                    <a:bodyPr/>
                    <a:p>
                      <a:pPr algn="ctr">
                        <a:lnSpc>
                          <a:spcPct val="100000"/>
                        </a:lnSpc>
                      </a:pPr>
                      <a:r>
                        <a:rPr lang="fr-FR" sz="1400">
                          <a:latin typeface="Arial"/>
                        </a:rPr>
                        <a:t>Janvier/Février</a:t>
                      </a:r>
                      <a:endParaRPr/>
                    </a:p>
                  </a:txBody>
                  <a:tcPr/>
                </a:tc>
                <a:tc>
                  <a:txBody>
                    <a:bodyPr/>
                    <a:p>
                      <a:pPr algn="ctr">
                        <a:lnSpc>
                          <a:spcPct val="100000"/>
                        </a:lnSpc>
                      </a:pPr>
                      <a:r>
                        <a:rPr lang="fr-FR" sz="1400">
                          <a:latin typeface="Arial"/>
                        </a:rPr>
                        <a:t>Deux fois/an</a:t>
                      </a:r>
                      <a:endParaRPr/>
                    </a:p>
                  </a:txBody>
                  <a:tcPr/>
                </a:tc>
                <a:tc>
                  <a:txBody>
                    <a:bodyPr/>
                    <a:p>
                      <a:pPr algn="ctr">
                        <a:lnSpc>
                          <a:spcPct val="100000"/>
                        </a:lnSpc>
                      </a:pPr>
                      <a:r>
                        <a:rPr lang="fr-FR" sz="1400">
                          <a:latin typeface="Arial"/>
                        </a:rPr>
                        <a:t>Mars/Mai</a:t>
                      </a:r>
                      <a:endParaRPr/>
                    </a:p>
                  </a:txBody>
                  <a:tcPr/>
                </a:tc>
                <a:tc>
                  <a:txBody>
                    <a:bodyPr/>
                    <a:p>
                      <a:pPr algn="ctr">
                        <a:lnSpc>
                          <a:spcPct val="100000"/>
                        </a:lnSpc>
                      </a:pPr>
                      <a:r>
                        <a:rPr lang="fr-FR" sz="1400">
                          <a:latin typeface="Arial"/>
                        </a:rPr>
                        <a:t>Mars et Juin </a:t>
                      </a:r>
                      <a:endParaRPr/>
                    </a:p>
                  </a:txBody>
                  <a:tcPr/>
                </a:tc>
                <a:tc>
                  <a:txBody>
                    <a:bodyPr/>
                    <a:p>
                      <a:pPr algn="ctr">
                        <a:lnSpc>
                          <a:spcPct val="100000"/>
                        </a:lnSpc>
                      </a:pPr>
                      <a:r>
                        <a:rPr lang="fr-FR" sz="1400">
                          <a:latin typeface="Arial"/>
                        </a:rPr>
                        <a:t>Demi-moles</a:t>
                      </a:r>
                      <a:endParaRPr/>
                    </a:p>
                  </a:txBody>
                  <a:tcPr/>
                </a:tc>
              </a:tr>
            </a:tbl>
          </a:graphicData>
        </a:graphic>
      </p:graphicFrame>
      <p:sp>
        <p:nvSpPr>
          <p:cNvPr id="79" name="CustomShape 3"/>
          <p:cNvSpPr/>
          <p:nvPr/>
        </p:nvSpPr>
        <p:spPr>
          <a:xfrm>
            <a:off x="1368000" y="4536720"/>
            <a:ext cx="7358040" cy="2156400"/>
          </a:xfrm>
          <a:prstGeom prst="rect">
            <a:avLst/>
          </a:prstGeom>
          <a:noFill/>
          <a:ln>
            <a:noFill/>
          </a:ln>
        </p:spPr>
        <p:txBody>
          <a:bodyPr lIns="90000" rIns="90000" tIns="45000" bIns="45000"/>
          <a:p>
            <a:pPr>
              <a:lnSpc>
                <a:spcPct val="100000"/>
              </a:lnSpc>
            </a:pPr>
            <a:endParaRPr/>
          </a:p>
          <a:p>
            <a:pPr>
              <a:lnSpc>
                <a:spcPct val="100000"/>
              </a:lnSpc>
            </a:pPr>
            <a:endParaRPr/>
          </a:p>
          <a:p>
            <a:pPr>
              <a:lnSpc>
                <a:spcPct val="100000"/>
              </a:lnSpc>
            </a:pPr>
            <a:r>
              <a:rPr lang="fr-FR" sz="1600">
                <a:solidFill>
                  <a:srgbClr val="000000"/>
                </a:solidFill>
                <a:latin typeface="Gill Sans MT"/>
              </a:rPr>
              <a:t>- La production des dattes au Niger est d’environ 8 000 tonnes/an soit un rendement de 11 kg/dattier.</a:t>
            </a:r>
            <a:endParaRPr/>
          </a:p>
          <a:p>
            <a:pPr>
              <a:lnSpc>
                <a:spcPct val="100000"/>
              </a:lnSpc>
            </a:pPr>
            <a:r>
              <a:rPr lang="fr-FR" sz="1600">
                <a:solidFill>
                  <a:srgbClr val="000000"/>
                </a:solidFill>
                <a:latin typeface="Gill Sans MT"/>
              </a:rPr>
              <a:t>- Cette production est largement en deçà de la production potentielle et une grande proportion est de qualité moyenne à médiocre.</a:t>
            </a:r>
            <a:endParaRPr/>
          </a:p>
          <a:p>
            <a:pPr>
              <a:lnSpc>
                <a:spcPct val="100000"/>
              </a:lnSpc>
            </a:pPr>
            <a:r>
              <a:rPr lang="fr-FR" sz="1600">
                <a:solidFill>
                  <a:srgbClr val="000000"/>
                </a:solidFill>
                <a:latin typeface="Gill Sans MT"/>
              </a:rPr>
              <a:t>- Le Niger importe environ 3 000 tonnes de dattes par an.</a:t>
            </a:r>
            <a:endParaRPr/>
          </a:p>
        </p:txBody>
      </p:sp>
      <p:sp>
        <p:nvSpPr>
          <p:cNvPr id="80" name="CustomShape 4"/>
          <p:cNvSpPr/>
          <p:nvPr/>
        </p:nvSpPr>
        <p:spPr>
          <a:xfrm>
            <a:off x="1415880" y="826560"/>
            <a:ext cx="3552120" cy="325440"/>
          </a:xfrm>
          <a:prstGeom prst="rect">
            <a:avLst/>
          </a:prstGeom>
          <a:noFill/>
          <a:ln>
            <a:noFill/>
          </a:ln>
        </p:spPr>
        <p:txBody>
          <a:bodyPr lIns="90000" rIns="90000" tIns="45000" bIns="45000"/>
          <a:p>
            <a:pPr>
              <a:lnSpc>
                <a:spcPct val="100000"/>
              </a:lnSpc>
            </a:pPr>
            <a:r>
              <a:rPr b="1" lang="fr-FR" sz="1600">
                <a:solidFill>
                  <a:srgbClr val="000000"/>
                </a:solidFill>
                <a:latin typeface="Gill Sans MT"/>
              </a:rPr>
              <a:t>Floraison et production</a:t>
            </a:r>
            <a:endParaRPr/>
          </a:p>
        </p:txBody>
      </p:sp>
      <p:sp>
        <p:nvSpPr>
          <p:cNvPr id="81" name="CustomShape 5"/>
          <p:cNvSpPr/>
          <p:nvPr/>
        </p:nvSpPr>
        <p:spPr>
          <a:xfrm>
            <a:off x="1368000" y="360360"/>
            <a:ext cx="7488360" cy="386640"/>
          </a:xfrm>
          <a:prstGeom prst="rect">
            <a:avLst/>
          </a:prstGeom>
          <a:solidFill>
            <a:srgbClr val="ffcc00"/>
          </a:solidFill>
          <a:ln>
            <a:noFill/>
          </a:ln>
        </p:spPr>
        <p:txBody>
          <a:bodyPr lIns="90000" rIns="90000" tIns="45000" bIns="45000"/>
          <a:p>
            <a:pPr algn="r">
              <a:lnSpc>
                <a:spcPct val="100000"/>
              </a:lnSpc>
            </a:pPr>
            <a:r>
              <a:rPr b="1" lang="fr-FR" sz="2000">
                <a:solidFill>
                  <a:srgbClr val="000000"/>
                </a:solidFill>
                <a:latin typeface="Gill Sans MT"/>
              </a:rPr>
              <a:t>Les oasis du Niger</a:t>
            </a:r>
            <a:endParaRPr/>
          </a:p>
        </p:txBody>
      </p:sp>
    </p:spTree>
  </p:cSld>
  <p:transition spd="slow">
    <p:wipe dir="d"/>
  </p:transition>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